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5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AC7A19-7638-4FA1-AAB4-EC236D0F5ECD}" type="datetimeFigureOut">
              <a:rPr lang="cs-CZ" smtClean="0"/>
              <a:t>10.12.2014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500D4D8-4B3F-4729-852C-47A91C1AF92A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844824"/>
            <a:ext cx="7851648" cy="1944216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 smtClean="0">
                <a:solidFill>
                  <a:srgbClr val="0070C0"/>
                </a:solidFill>
              </a:rPr>
              <a:t/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b="1" dirty="0">
                <a:solidFill>
                  <a:srgbClr val="0070C0"/>
                </a:solidFill>
              </a:rPr>
              <a:t/>
            </a:r>
            <a:br>
              <a:rPr lang="cs-CZ" sz="3600" b="1" dirty="0">
                <a:solidFill>
                  <a:srgbClr val="0070C0"/>
                </a:solidFill>
              </a:rPr>
            </a:br>
            <a:r>
              <a:rPr lang="cs-CZ" sz="3600" b="1" dirty="0" smtClean="0">
                <a:solidFill>
                  <a:srgbClr val="0070C0"/>
                </a:solidFill>
              </a:rPr>
              <a:t/>
            </a:r>
            <a:br>
              <a:rPr lang="cs-CZ" sz="3600" b="1" dirty="0" smtClean="0">
                <a:solidFill>
                  <a:srgbClr val="0070C0"/>
                </a:solidFill>
              </a:rPr>
            </a:br>
            <a:r>
              <a:rPr lang="cs-CZ" sz="3600" dirty="0">
                <a:solidFill>
                  <a:srgbClr val="0070C0"/>
                </a:solidFill>
              </a:rPr>
              <a:t/>
            </a:r>
            <a:br>
              <a:rPr lang="cs-CZ" sz="3600" dirty="0">
                <a:solidFill>
                  <a:srgbClr val="0070C0"/>
                </a:solidFill>
              </a:rPr>
            </a:br>
            <a:r>
              <a:rPr lang="cs-CZ" sz="3600" dirty="0" smtClean="0">
                <a:solidFill>
                  <a:srgbClr val="0070C0"/>
                </a:solidFill>
              </a:rPr>
              <a:t/>
            </a:r>
            <a:br>
              <a:rPr lang="cs-CZ" sz="3600" dirty="0" smtClean="0">
                <a:solidFill>
                  <a:srgbClr val="0070C0"/>
                </a:solidFill>
              </a:rPr>
            </a:br>
            <a:r>
              <a:rPr lang="cs-CZ" sz="3600" dirty="0" smtClean="0">
                <a:solidFill>
                  <a:srgbClr val="0070C0"/>
                </a:solidFill>
              </a:rPr>
              <a:t/>
            </a:r>
            <a:br>
              <a:rPr lang="cs-CZ" sz="3600" dirty="0" smtClean="0">
                <a:solidFill>
                  <a:srgbClr val="0070C0"/>
                </a:solidFill>
              </a:rPr>
            </a:br>
            <a:r>
              <a:rPr lang="cs-CZ" sz="3600" dirty="0">
                <a:solidFill>
                  <a:srgbClr val="0070C0"/>
                </a:solidFill>
              </a:rPr>
              <a:t/>
            </a:r>
            <a:br>
              <a:rPr lang="cs-CZ" sz="3600" dirty="0">
                <a:solidFill>
                  <a:srgbClr val="0070C0"/>
                </a:solidFill>
              </a:rPr>
            </a:br>
            <a:r>
              <a:rPr lang="cs-CZ" sz="3600" dirty="0" smtClean="0">
                <a:solidFill>
                  <a:srgbClr val="0070C0"/>
                </a:solidFill>
              </a:rPr>
              <a:t/>
            </a:r>
            <a:br>
              <a:rPr lang="cs-CZ" sz="3600" dirty="0" smtClean="0">
                <a:solidFill>
                  <a:srgbClr val="0070C0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Teorie </a:t>
            </a:r>
            <a:r>
              <a:rPr lang="cs-CZ" sz="3600" b="1" dirty="0">
                <a:solidFill>
                  <a:schemeClr val="bg1"/>
                </a:solidFill>
              </a:rPr>
              <a:t>a kritika literatury pro děti </a:t>
            </a:r>
            <a:r>
              <a:rPr lang="cs-CZ" sz="3600" b="1" dirty="0" smtClean="0">
                <a:solidFill>
                  <a:schemeClr val="bg1"/>
                </a:solidFill>
              </a:rPr>
              <a:t/>
            </a:r>
            <a:br>
              <a:rPr lang="cs-CZ" sz="3600" b="1" dirty="0" smtClean="0">
                <a:solidFill>
                  <a:schemeClr val="bg1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a </a:t>
            </a:r>
            <a:r>
              <a:rPr lang="cs-CZ" sz="3600" b="1" dirty="0">
                <a:solidFill>
                  <a:schemeClr val="bg1"/>
                </a:solidFill>
              </a:rPr>
              <a:t>mládež</a:t>
            </a:r>
            <a:br>
              <a:rPr lang="cs-CZ" sz="3600" b="1" dirty="0">
                <a:solidFill>
                  <a:schemeClr val="bg1"/>
                </a:solidFill>
              </a:rPr>
            </a:b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36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2. polovina 40. let – 50. léta 20. </a:t>
            </a:r>
            <a:r>
              <a:rPr lang="cs-CZ" b="1" dirty="0" smtClean="0"/>
              <a:t>století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Význam </a:t>
            </a:r>
            <a:r>
              <a:rPr lang="cs-CZ" dirty="0"/>
              <a:t>časopisů </a:t>
            </a:r>
            <a:r>
              <a:rPr lang="cs-CZ" b="1" dirty="0"/>
              <a:t>Štěpnice</a:t>
            </a:r>
            <a:r>
              <a:rPr lang="cs-CZ" dirty="0"/>
              <a:t> a </a:t>
            </a:r>
            <a:r>
              <a:rPr lang="cs-CZ" b="1" dirty="0"/>
              <a:t>Literatura ve škole.</a:t>
            </a:r>
            <a:r>
              <a:rPr lang="cs-CZ" dirty="0"/>
              <a:t> </a:t>
            </a:r>
            <a:r>
              <a:rPr lang="cs-CZ" b="1" dirty="0"/>
              <a:t>Fr. </a:t>
            </a:r>
            <a:r>
              <a:rPr lang="cs-CZ" b="1" dirty="0" smtClean="0"/>
              <a:t>Buriánek, V. Stejskal, Zdeněk Karel Slabý, Fr. </a:t>
            </a:r>
            <a:r>
              <a:rPr lang="cs-CZ" b="1" dirty="0" err="1" smtClean="0"/>
              <a:t>Tenčík</a:t>
            </a:r>
            <a:r>
              <a:rPr lang="cs-CZ" b="1" dirty="0" smtClean="0"/>
              <a:t>. </a:t>
            </a:r>
          </a:p>
          <a:p>
            <a:pPr algn="just"/>
            <a:r>
              <a:rPr lang="cs-CZ" b="1" dirty="0" smtClean="0"/>
              <a:t>Rok 1956 </a:t>
            </a:r>
            <a:r>
              <a:rPr lang="cs-CZ" dirty="0"/>
              <a:t>– vznik časopisu o dětské literatuře a umění</a:t>
            </a:r>
            <a:r>
              <a:rPr lang="cs-CZ" b="1" dirty="0"/>
              <a:t> Zlatý máj. </a:t>
            </a:r>
            <a:r>
              <a:rPr lang="cs-CZ" dirty="0"/>
              <a:t>Významní teoretici a kritici</a:t>
            </a:r>
            <a:r>
              <a:rPr lang="cs-CZ" b="1" dirty="0"/>
              <a:t> V. Nezkusil, Z. Heřman, Z. Zapletal, O. Chaloupka, J. Voráček,</a:t>
            </a:r>
            <a:r>
              <a:rPr lang="cs-CZ" dirty="0"/>
              <a:t>  </a:t>
            </a:r>
            <a:r>
              <a:rPr lang="cs-CZ" b="1" dirty="0"/>
              <a:t>Z. </a:t>
            </a:r>
            <a:r>
              <a:rPr lang="cs-CZ" b="1" dirty="0" err="1"/>
              <a:t>Klátik</a:t>
            </a:r>
            <a:r>
              <a:rPr lang="cs-CZ" b="1" dirty="0"/>
              <a:t>, J. Kopál, J. Jurčo </a:t>
            </a:r>
            <a:r>
              <a:rPr lang="cs-CZ" dirty="0"/>
              <a:t>aj.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70. – 80. léta </a:t>
            </a:r>
            <a:r>
              <a:rPr lang="cs-CZ" dirty="0"/>
              <a:t>– přibývá řada teoretických </a:t>
            </a:r>
            <a:r>
              <a:rPr lang="cs-CZ" dirty="0" smtClean="0"/>
              <a:t>publikací</a:t>
            </a:r>
          </a:p>
          <a:p>
            <a:r>
              <a:rPr lang="cs-CZ" dirty="0" smtClean="0"/>
              <a:t> </a:t>
            </a:r>
            <a:r>
              <a:rPr lang="cs-CZ" b="1" dirty="0"/>
              <a:t>1980 – 17. kongres IBBY v </a:t>
            </a:r>
            <a:r>
              <a:rPr lang="cs-CZ" b="1" dirty="0" smtClean="0"/>
              <a:t>Praze</a:t>
            </a:r>
          </a:p>
          <a:p>
            <a:r>
              <a:rPr lang="cs-CZ" b="1" dirty="0" smtClean="0"/>
              <a:t>1980-1989 </a:t>
            </a:r>
            <a:r>
              <a:rPr lang="cs-CZ" dirty="0" smtClean="0"/>
              <a:t>Kabinet dětské literatury a literární výchovy při PU JAK ČSAV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88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1990 – současnost – </a:t>
            </a:r>
            <a:r>
              <a:rPr lang="cs-CZ" dirty="0"/>
              <a:t>zaniká </a:t>
            </a:r>
            <a:r>
              <a:rPr lang="cs-CZ" b="1" dirty="0"/>
              <a:t>Zlatý máj </a:t>
            </a:r>
            <a:r>
              <a:rPr lang="cs-CZ" dirty="0"/>
              <a:t>(1997), jediným teoretickým časopisem věnujícím se dětské literatuře se stává časopis </a:t>
            </a:r>
            <a:r>
              <a:rPr lang="cs-CZ" b="1" dirty="0"/>
              <a:t>Ladění </a:t>
            </a:r>
            <a:r>
              <a:rPr lang="cs-CZ" dirty="0"/>
              <a:t>(do 2011).</a:t>
            </a:r>
            <a:r>
              <a:rPr lang="cs-CZ" b="1" dirty="0"/>
              <a:t> </a:t>
            </a:r>
            <a:endParaRPr lang="cs-CZ" b="1" dirty="0" smtClean="0"/>
          </a:p>
          <a:p>
            <a:pPr algn="just"/>
            <a:r>
              <a:rPr lang="cs-CZ" dirty="0" smtClean="0"/>
              <a:t>Současní </a:t>
            </a:r>
            <a:r>
              <a:rPr lang="cs-CZ" dirty="0"/>
              <a:t>přední teoretici –</a:t>
            </a:r>
            <a:r>
              <a:rPr lang="cs-CZ" b="1" dirty="0"/>
              <a:t> S. Urbanová, </a:t>
            </a:r>
            <a:r>
              <a:rPr lang="cs-CZ" b="1" dirty="0" smtClean="0"/>
              <a:t>M. Šubrtová, N</a:t>
            </a:r>
            <a:r>
              <a:rPr lang="cs-CZ" b="1" dirty="0"/>
              <a:t>. Sieglová, </a:t>
            </a:r>
            <a:r>
              <a:rPr lang="cs-CZ" b="1" dirty="0" smtClean="0"/>
              <a:t>J</a:t>
            </a:r>
            <a:r>
              <a:rPr lang="cs-CZ" b="1" dirty="0"/>
              <a:t>. Toman, J. Čeňková, L. Nováková, O. </a:t>
            </a:r>
            <a:r>
              <a:rPr lang="cs-CZ" b="1" dirty="0" err="1"/>
              <a:t>Kubeczková</a:t>
            </a:r>
            <a:r>
              <a:rPr lang="cs-CZ" b="1" dirty="0"/>
              <a:t>, </a:t>
            </a:r>
            <a:r>
              <a:rPr lang="cs-CZ" b="1" dirty="0" smtClean="0"/>
              <a:t>J</a:t>
            </a:r>
            <a:r>
              <a:rPr lang="cs-CZ" b="1" dirty="0"/>
              <a:t>. Provazník </a:t>
            </a:r>
            <a:r>
              <a:rPr lang="cs-CZ" dirty="0"/>
              <a:t>aj.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11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Slovenská literární teorie a kritika </a:t>
            </a:r>
          </a:p>
          <a:p>
            <a:pPr marL="0" indent="0">
              <a:buNone/>
            </a:pPr>
            <a:r>
              <a:rPr lang="cs-CZ" smtClean="0"/>
              <a:t>   Z</a:t>
            </a:r>
            <a:r>
              <a:rPr lang="cs-CZ" dirty="0" smtClean="0"/>
              <a:t>.  Stanislavová, O. </a:t>
            </a:r>
            <a:r>
              <a:rPr lang="cs-CZ" dirty="0" err="1" smtClean="0"/>
              <a:t>Sliacky</a:t>
            </a:r>
            <a:r>
              <a:rPr lang="cs-CZ" dirty="0" smtClean="0"/>
              <a:t>, M. Žilková aj.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Časopis </a:t>
            </a:r>
            <a:r>
              <a:rPr lang="cs-CZ" b="1" dirty="0" smtClean="0"/>
              <a:t>Bibiana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9596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u="sng" dirty="0"/>
              <a:t>Doporučená odborná literatura: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dirty="0"/>
              <a:t>Chaloupka, O. a Voráček, J. </a:t>
            </a:r>
            <a:r>
              <a:rPr lang="cs-CZ" i="1" dirty="0"/>
              <a:t>Kontury české literatury pro děti a mládež</a:t>
            </a:r>
            <a:r>
              <a:rPr lang="cs-CZ" dirty="0"/>
              <a:t>. Praha: Albatros, 1984.</a:t>
            </a:r>
          </a:p>
          <a:p>
            <a:r>
              <a:rPr lang="cs-CZ" dirty="0"/>
              <a:t>Sieglová, N. a Zapletal, Z. </a:t>
            </a:r>
            <a:r>
              <a:rPr lang="cs-CZ" i="1" dirty="0"/>
              <a:t>Teorie a kritika české literatury pro mládež</a:t>
            </a:r>
            <a:r>
              <a:rPr lang="cs-CZ" dirty="0"/>
              <a:t>. Praha: SPN, 1985.</a:t>
            </a:r>
          </a:p>
          <a:p>
            <a:r>
              <a:rPr lang="cs-CZ" dirty="0"/>
              <a:t>Šmahelová, H. </a:t>
            </a:r>
            <a:r>
              <a:rPr lang="cs-CZ" i="1" dirty="0"/>
              <a:t>Počátky kritického myšlení o dětské literatuře</a:t>
            </a:r>
            <a:r>
              <a:rPr lang="cs-CZ" dirty="0"/>
              <a:t>. I-II. Praha: Univerzita Karlova, 1999.</a:t>
            </a:r>
          </a:p>
          <a:p>
            <a:r>
              <a:rPr lang="cs-CZ" dirty="0"/>
              <a:t>Toman, J. Polistopadová česká teorie a kritika literatury pro děti a mládež (Od roku 1990 po současnost). In Urbanová, S. aj. </a:t>
            </a:r>
            <a:r>
              <a:rPr lang="cs-CZ" i="1" dirty="0"/>
              <a:t>Sedm klíčů k otevření literatury pro děti a mládež 90. let XX. století.</a:t>
            </a:r>
            <a:r>
              <a:rPr lang="cs-CZ" dirty="0"/>
              <a:t> Olomouc: </a:t>
            </a:r>
            <a:r>
              <a:rPr lang="cs-CZ" dirty="0" err="1"/>
              <a:t>Votobia</a:t>
            </a:r>
            <a:r>
              <a:rPr lang="cs-CZ" dirty="0"/>
              <a:t> 2004.</a:t>
            </a:r>
          </a:p>
          <a:p>
            <a:r>
              <a:rPr lang="cs-CZ" dirty="0"/>
              <a:t>Toman, J. Obraz české literatury pro děti a mládež v současné literárněvědné reflexi. In </a:t>
            </a:r>
            <a:r>
              <a:rPr lang="cs-CZ" i="1" dirty="0"/>
              <a:t>Literatura pro děti a mládež na začátku tisíciletí</a:t>
            </a:r>
            <a:r>
              <a:rPr lang="cs-CZ" dirty="0"/>
              <a:t>. Praha: Obec spisovatelů, 2009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50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Poslední ročníky časopisu </a:t>
            </a:r>
            <a:r>
              <a:rPr lang="cs-CZ" i="1" dirty="0"/>
              <a:t>Ladění</a:t>
            </a:r>
            <a:endParaRPr lang="cs-CZ" dirty="0"/>
          </a:p>
          <a:p>
            <a:r>
              <a:rPr lang="cs-CZ" dirty="0"/>
              <a:t>Časopis </a:t>
            </a:r>
            <a:r>
              <a:rPr lang="cs-CZ" i="1" dirty="0"/>
              <a:t>Tvořivá dramatika</a:t>
            </a:r>
            <a:endParaRPr lang="cs-CZ" dirty="0"/>
          </a:p>
          <a:p>
            <a:r>
              <a:rPr lang="cs-CZ" dirty="0"/>
              <a:t>http://www.iliteratura.cz/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63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První kritické poznámky o literatuře pro děti </a:t>
            </a:r>
            <a:r>
              <a:rPr lang="cs-CZ" dirty="0" smtClean="0"/>
              <a:t>               a </a:t>
            </a:r>
            <a:r>
              <a:rPr lang="cs-CZ" dirty="0"/>
              <a:t>významu četby pro výchovu a vzdělání lze najít v některých spisech </a:t>
            </a:r>
            <a:r>
              <a:rPr lang="cs-CZ" b="1" dirty="0"/>
              <a:t>J. A. Komenského</a:t>
            </a:r>
            <a:r>
              <a:rPr lang="cs-CZ" dirty="0"/>
              <a:t>, např. </a:t>
            </a:r>
            <a:r>
              <a:rPr lang="cs-CZ" b="1" dirty="0"/>
              <a:t>Řečech potockých (1650)</a:t>
            </a:r>
            <a:r>
              <a:rPr lang="cs-CZ" dirty="0"/>
              <a:t> a </a:t>
            </a:r>
            <a:r>
              <a:rPr lang="cs-CZ" b="1" dirty="0"/>
              <a:t>Škole vševědné (1651)</a:t>
            </a:r>
            <a:r>
              <a:rPr lang="cs-CZ" dirty="0"/>
              <a:t>. Do počátku 19. stol.  však nebyly soustavněji rozvíjeny </a:t>
            </a:r>
            <a:r>
              <a:rPr lang="cs-CZ" dirty="0" smtClean="0"/>
              <a:t>       a </a:t>
            </a:r>
            <a:r>
              <a:rPr lang="cs-CZ" dirty="0"/>
              <a:t>literární kritika se literaturou pro děti nezabývala.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807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20. a 30. léta 19. století</a:t>
            </a:r>
            <a:r>
              <a:rPr lang="cs-CZ" dirty="0"/>
              <a:t> – objevují se první teoretické úvahy o literatuře pro děti a četbě dětí a mládeže, především v časopisech </a:t>
            </a:r>
            <a:r>
              <a:rPr lang="cs-CZ" b="1" dirty="0"/>
              <a:t>Přítel mládeže, Hlasatel, Časopis pro katolické </a:t>
            </a:r>
            <a:r>
              <a:rPr lang="cs-CZ" b="1" dirty="0" smtClean="0"/>
              <a:t>duchovenstvo, </a:t>
            </a:r>
            <a:r>
              <a:rPr lang="cs-CZ" b="1" dirty="0"/>
              <a:t>Časopis Českého muzea.</a:t>
            </a:r>
            <a:r>
              <a:rPr lang="cs-CZ" dirty="0"/>
              <a:t> Autoři – </a:t>
            </a:r>
            <a:r>
              <a:rPr lang="cs-CZ" b="1" dirty="0"/>
              <a:t>Vincenc Zahradník</a:t>
            </a:r>
            <a:r>
              <a:rPr lang="cs-CZ" dirty="0"/>
              <a:t>, </a:t>
            </a:r>
            <a:r>
              <a:rPr lang="cs-CZ" b="1" dirty="0"/>
              <a:t>Karel Alois Vinařický.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700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50. – 70. léta 19. století </a:t>
            </a:r>
            <a:r>
              <a:rPr lang="cs-CZ" dirty="0"/>
              <a:t>– vznikají pedagogické časopisy, např. </a:t>
            </a:r>
            <a:r>
              <a:rPr lang="cs-CZ" b="1" dirty="0"/>
              <a:t>Beseda učitelská, Posel z Budče, Komenský, Škola a život, Učitelské listy, Česká škola,</a:t>
            </a:r>
            <a:r>
              <a:rPr lang="cs-CZ" dirty="0"/>
              <a:t> autory příspěvků jsou především učitelé, převládá literárně didaktické pojetí literatury pro děti </a:t>
            </a:r>
            <a:r>
              <a:rPr lang="cs-CZ" dirty="0" smtClean="0"/>
              <a:t>  a </a:t>
            </a:r>
            <a:r>
              <a:rPr lang="cs-CZ" dirty="0"/>
              <a:t>mládež.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3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80. léta - konec 19. století</a:t>
            </a:r>
            <a:r>
              <a:rPr lang="cs-CZ" dirty="0"/>
              <a:t> – vznikají další časopisy, např. </a:t>
            </a:r>
            <a:r>
              <a:rPr lang="cs-CZ" b="1" dirty="0"/>
              <a:t>Pedagogické rozhledy, Učitelské noviny, Český učitel, Škola našeho venkova,</a:t>
            </a:r>
            <a:r>
              <a:rPr lang="cs-CZ" dirty="0"/>
              <a:t> dochází k postupné proměně názorů na funkce literatury pro děti </a:t>
            </a:r>
            <a:r>
              <a:rPr lang="cs-CZ" dirty="0" smtClean="0"/>
              <a:t>a </a:t>
            </a:r>
            <a:r>
              <a:rPr lang="cs-CZ" dirty="0"/>
              <a:t>mládež. Teoretické názory </a:t>
            </a:r>
            <a:r>
              <a:rPr lang="cs-CZ" b="1" dirty="0"/>
              <a:t>Fr. Hrnčíře.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43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Vliv </a:t>
            </a:r>
            <a:r>
              <a:rPr lang="cs-CZ" b="1" dirty="0" err="1" smtClean="0"/>
              <a:t>estetickovýchovného</a:t>
            </a:r>
            <a:r>
              <a:rPr lang="cs-CZ" b="1" dirty="0" smtClean="0"/>
              <a:t> hnutí</a:t>
            </a:r>
            <a:r>
              <a:rPr lang="cs-CZ" dirty="0" smtClean="0"/>
              <a:t> na proměnu chápání literatury pro děti a mládež. </a:t>
            </a:r>
          </a:p>
          <a:p>
            <a:pPr algn="just"/>
            <a:r>
              <a:rPr lang="cs-CZ" dirty="0" smtClean="0"/>
              <a:t>Teoretické názory </a:t>
            </a:r>
            <a:r>
              <a:rPr lang="cs-CZ" b="1" dirty="0" smtClean="0"/>
              <a:t>Fr. Bartoše </a:t>
            </a:r>
            <a:r>
              <a:rPr lang="cs-CZ" dirty="0" smtClean="0"/>
              <a:t>a </a:t>
            </a:r>
            <a:r>
              <a:rPr lang="cs-CZ" b="1" dirty="0" smtClean="0"/>
              <a:t>Al. Mrštíka.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636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b="1" dirty="0"/>
              <a:t>Počátek 20. století </a:t>
            </a:r>
            <a:r>
              <a:rPr lang="cs-CZ" dirty="0"/>
              <a:t>– nová generace teoretiků</a:t>
            </a:r>
            <a:r>
              <a:rPr lang="cs-CZ" b="1" dirty="0"/>
              <a:t> </a:t>
            </a:r>
            <a:r>
              <a:rPr lang="cs-CZ" dirty="0"/>
              <a:t>a její přední představitel</a:t>
            </a:r>
            <a:r>
              <a:rPr lang="cs-CZ" b="1" dirty="0"/>
              <a:t> J. </a:t>
            </a:r>
            <a:r>
              <a:rPr lang="cs-CZ" b="1" dirty="0" smtClean="0"/>
              <a:t>Petr </a:t>
            </a:r>
            <a:r>
              <a:rPr lang="cs-CZ" dirty="0" smtClean="0"/>
              <a:t>(Literatura pro mládež,  1903, Několik poznámek o současné české literární tvorbě pro mládež, 1911). </a:t>
            </a:r>
            <a:endParaRPr lang="cs-CZ" dirty="0" smtClean="0"/>
          </a:p>
          <a:p>
            <a:pPr algn="just"/>
            <a:r>
              <a:rPr lang="cs-CZ" dirty="0" smtClean="0"/>
              <a:t>Význam </a:t>
            </a:r>
            <a:r>
              <a:rPr lang="cs-CZ" dirty="0"/>
              <a:t>vydání </a:t>
            </a:r>
            <a:r>
              <a:rPr lang="cs-CZ" dirty="0" smtClean="0"/>
              <a:t>trojčísla </a:t>
            </a:r>
            <a:r>
              <a:rPr lang="cs-CZ" dirty="0"/>
              <a:t>časopisu </a:t>
            </a:r>
            <a:r>
              <a:rPr lang="cs-CZ" b="1" dirty="0"/>
              <a:t>Sníh</a:t>
            </a:r>
            <a:r>
              <a:rPr lang="cs-CZ" dirty="0"/>
              <a:t> skupiny výtvarníků Mánes v r. 1902. </a:t>
            </a:r>
            <a:endParaRPr lang="cs-CZ" dirty="0" smtClean="0"/>
          </a:p>
          <a:p>
            <a:pPr algn="just"/>
            <a:r>
              <a:rPr lang="cs-CZ" dirty="0" smtClean="0"/>
              <a:t>Význam </a:t>
            </a:r>
            <a:r>
              <a:rPr lang="cs-CZ" dirty="0"/>
              <a:t>časopisu </a:t>
            </a:r>
            <a:r>
              <a:rPr lang="cs-CZ" b="1" dirty="0"/>
              <a:t>Úhor</a:t>
            </a:r>
            <a:r>
              <a:rPr lang="cs-CZ" dirty="0"/>
              <a:t> (1913-1944</a:t>
            </a:r>
            <a:r>
              <a:rPr lang="cs-CZ" dirty="0" smtClean="0"/>
              <a:t>), „spor o pohádku“, </a:t>
            </a:r>
            <a:endParaRPr lang="cs-CZ" dirty="0" smtClean="0"/>
          </a:p>
          <a:p>
            <a:pPr marL="0" indent="0" algn="just">
              <a:buNone/>
            </a:pPr>
            <a:r>
              <a:rPr lang="cs-CZ" dirty="0" smtClean="0"/>
              <a:t>    </a:t>
            </a:r>
            <a:r>
              <a:rPr lang="cs-CZ" b="1" dirty="0" smtClean="0"/>
              <a:t>J. </a:t>
            </a:r>
            <a:r>
              <a:rPr lang="cs-CZ" b="1" dirty="0" err="1" smtClean="0"/>
              <a:t>Petrbok</a:t>
            </a:r>
            <a:r>
              <a:rPr lang="cs-CZ" b="1" dirty="0" smtClean="0"/>
              <a:t> </a:t>
            </a:r>
            <a:r>
              <a:rPr lang="cs-CZ" dirty="0" smtClean="0"/>
              <a:t>a  </a:t>
            </a:r>
            <a:r>
              <a:rPr lang="cs-CZ" b="1" dirty="0"/>
              <a:t>V. </a:t>
            </a:r>
            <a:r>
              <a:rPr lang="cs-CZ" b="1" dirty="0" err="1" smtClean="0"/>
              <a:t>Tille</a:t>
            </a:r>
            <a:r>
              <a:rPr lang="cs-CZ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275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b="1" dirty="0"/>
              <a:t>20. – 30. léta 20. století</a:t>
            </a:r>
            <a:r>
              <a:rPr lang="cs-CZ" dirty="0"/>
              <a:t> - první </a:t>
            </a:r>
            <a:r>
              <a:rPr lang="cs-CZ" dirty="0" smtClean="0"/>
              <a:t>pokusy o </a:t>
            </a:r>
            <a:r>
              <a:rPr lang="cs-CZ" dirty="0"/>
              <a:t>začlenění vývoje literatury pro děti do obecných literárních </a:t>
            </a:r>
            <a:r>
              <a:rPr lang="cs-CZ" dirty="0" smtClean="0"/>
              <a:t>dějin </a:t>
            </a:r>
            <a:r>
              <a:rPr lang="cs-CZ" b="1" dirty="0" smtClean="0"/>
              <a:t>A</a:t>
            </a:r>
            <a:r>
              <a:rPr lang="cs-CZ" b="1" dirty="0"/>
              <a:t>. </a:t>
            </a:r>
            <a:r>
              <a:rPr lang="cs-CZ" b="1" dirty="0" smtClean="0"/>
              <a:t>Nováka Přehledné dějiny literatury české (1922).</a:t>
            </a:r>
            <a:r>
              <a:rPr lang="cs-CZ" dirty="0" smtClean="0"/>
              <a:t> </a:t>
            </a:r>
          </a:p>
          <a:p>
            <a:pPr algn="just"/>
            <a:r>
              <a:rPr lang="cs-CZ" dirty="0" smtClean="0"/>
              <a:t>Vznik</a:t>
            </a:r>
            <a:r>
              <a:rPr lang="cs-CZ" b="1" dirty="0" smtClean="0"/>
              <a:t> Společnosti přátel literatury pro mládež (1919).</a:t>
            </a:r>
            <a:endParaRPr lang="cs-CZ" dirty="0" smtClean="0"/>
          </a:p>
          <a:p>
            <a:pPr algn="just"/>
            <a:r>
              <a:rPr lang="cs-CZ" dirty="0" smtClean="0"/>
              <a:t>První </a:t>
            </a:r>
            <a:r>
              <a:rPr lang="cs-CZ" dirty="0"/>
              <a:t>literárněhistorický přehled vývoje literatury pro děti a mládež </a:t>
            </a:r>
            <a:r>
              <a:rPr lang="cs-CZ" b="1" dirty="0"/>
              <a:t>Dětská literatura česká V. F. Suka a O. Pospíšila (1924). 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8336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Tzv. </a:t>
            </a:r>
            <a:r>
              <a:rPr lang="cs-CZ" b="1" dirty="0"/>
              <a:t>brněnský literární směr </a:t>
            </a:r>
            <a:r>
              <a:rPr lang="cs-CZ" dirty="0"/>
              <a:t>a jeho přínos teorii </a:t>
            </a:r>
            <a:r>
              <a:rPr lang="cs-CZ" dirty="0" smtClean="0"/>
              <a:t>      a </a:t>
            </a:r>
            <a:r>
              <a:rPr lang="cs-CZ" dirty="0"/>
              <a:t>kritice literatury pro děti a </a:t>
            </a:r>
            <a:r>
              <a:rPr lang="cs-CZ" dirty="0" smtClean="0"/>
              <a:t>mládež – </a:t>
            </a:r>
            <a:r>
              <a:rPr lang="cs-CZ" b="1" dirty="0" smtClean="0"/>
              <a:t>Fr. </a:t>
            </a:r>
            <a:r>
              <a:rPr lang="cs-CZ" b="1" dirty="0" err="1" smtClean="0"/>
              <a:t>Tenčík</a:t>
            </a:r>
            <a:r>
              <a:rPr lang="cs-CZ" b="1" dirty="0" smtClean="0"/>
              <a:t>, F. Holešovský. </a:t>
            </a:r>
          </a:p>
          <a:p>
            <a:r>
              <a:rPr lang="cs-CZ" dirty="0" smtClean="0"/>
              <a:t>Levicově </a:t>
            </a:r>
            <a:r>
              <a:rPr lang="cs-CZ" dirty="0"/>
              <a:t>orientovaná kritika – </a:t>
            </a:r>
            <a:r>
              <a:rPr lang="cs-CZ" b="1" dirty="0"/>
              <a:t>J. Fučík, M. Majerová, B. Václavek, Z. Nejedlý.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111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79</TotalTime>
  <Words>443</Words>
  <Application>Microsoft Office PowerPoint</Application>
  <PresentationFormat>Předvádění na obrazovce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Tok</vt:lpstr>
      <vt:lpstr>        Teorie a kritika literatury pro děti  a mládež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Teorie a kritika literatury pro děti a mládež </dc:title>
  <dc:creator>Řeřichová Vlasta</dc:creator>
  <cp:lastModifiedBy>Řeřichová Vlasta</cp:lastModifiedBy>
  <cp:revision>51</cp:revision>
  <dcterms:created xsi:type="dcterms:W3CDTF">2014-12-03T09:46:50Z</dcterms:created>
  <dcterms:modified xsi:type="dcterms:W3CDTF">2014-12-10T10:43:35Z</dcterms:modified>
</cp:coreProperties>
</file>