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95"/>
  </p:notesMasterIdLst>
  <p:sldIdLst>
    <p:sldId id="274" r:id="rId2"/>
    <p:sldId id="258" r:id="rId3"/>
    <p:sldId id="256" r:id="rId4"/>
    <p:sldId id="257" r:id="rId5"/>
    <p:sldId id="259" r:id="rId6"/>
    <p:sldId id="273" r:id="rId7"/>
    <p:sldId id="261" r:id="rId8"/>
    <p:sldId id="262" r:id="rId9"/>
    <p:sldId id="266" r:id="rId10"/>
    <p:sldId id="267" r:id="rId11"/>
    <p:sldId id="263" r:id="rId12"/>
    <p:sldId id="264" r:id="rId13"/>
    <p:sldId id="265" r:id="rId14"/>
    <p:sldId id="268" r:id="rId15"/>
    <p:sldId id="271" r:id="rId16"/>
    <p:sldId id="270" r:id="rId17"/>
    <p:sldId id="269" r:id="rId18"/>
    <p:sldId id="272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27" r:id="rId72"/>
    <p:sldId id="328" r:id="rId73"/>
    <p:sldId id="329" r:id="rId74"/>
    <p:sldId id="330" r:id="rId75"/>
    <p:sldId id="331" r:id="rId76"/>
    <p:sldId id="332" r:id="rId77"/>
    <p:sldId id="333" r:id="rId78"/>
    <p:sldId id="334" r:id="rId79"/>
    <p:sldId id="335" r:id="rId80"/>
    <p:sldId id="336" r:id="rId81"/>
    <p:sldId id="337" r:id="rId82"/>
    <p:sldId id="338" r:id="rId83"/>
    <p:sldId id="339" r:id="rId84"/>
    <p:sldId id="340" r:id="rId85"/>
    <p:sldId id="341" r:id="rId86"/>
    <p:sldId id="342" r:id="rId87"/>
    <p:sldId id="343" r:id="rId88"/>
    <p:sldId id="344" r:id="rId89"/>
    <p:sldId id="345" r:id="rId90"/>
    <p:sldId id="346" r:id="rId91"/>
    <p:sldId id="347" r:id="rId92"/>
    <p:sldId id="348" r:id="rId93"/>
    <p:sldId id="349" r:id="rId9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1076" y="-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FC9B61-37CB-425B-BA8C-DC965BDCF247}" type="datetimeFigureOut">
              <a:rPr lang="cs-CZ" smtClean="0"/>
              <a:t>20.7.2015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49C4C8-3264-4814-9035-46A929EE32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03179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U máme zatopeno a je uklizeno</a:t>
            </a:r>
            <a:r>
              <a:rPr lang="cs-CZ" baseline="0" dirty="0" smtClean="0"/>
              <a:t> jde o příčestí trpné – pomocná slovesa mají význam výsledného stavu)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74E78-E39D-4E39-9695-DDB284BCF8E2}" type="slidenum">
              <a:rPr lang="cs-CZ" smtClean="0"/>
              <a:pPr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99055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U máme zatopeno a </a:t>
            </a:r>
            <a:r>
              <a:rPr lang="cs-CZ" smtClean="0"/>
              <a:t>je uklizeno</a:t>
            </a:r>
            <a:r>
              <a:rPr lang="cs-CZ" baseline="0" smtClean="0"/>
              <a:t> </a:t>
            </a:r>
            <a:r>
              <a:rPr lang="cs-CZ" baseline="0" dirty="0" smtClean="0"/>
              <a:t>jde o příčestí trpné – pomocná slovesa mají význam </a:t>
            </a:r>
            <a:r>
              <a:rPr lang="cs-CZ" baseline="0" smtClean="0"/>
              <a:t>výsledného stavu)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74E78-E39D-4E39-9695-DDB284BCF8E2}" type="slidenum">
              <a:rPr lang="cs-CZ" smtClean="0"/>
              <a:pPr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97806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U máme zatopeno a je uklizeno</a:t>
            </a:r>
            <a:r>
              <a:rPr lang="cs-CZ" baseline="0" dirty="0" smtClean="0"/>
              <a:t> jde o příčestí trpné – pomocná slovesa mají význam výsledného stavu)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74E78-E39D-4E39-9695-DDB284BCF8E2}" type="slidenum">
              <a:rPr lang="cs-CZ" smtClean="0"/>
              <a:pPr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56609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U máme zatopeno a je uklizeno</a:t>
            </a:r>
            <a:r>
              <a:rPr lang="cs-CZ" baseline="0" dirty="0" smtClean="0"/>
              <a:t> jde o příčestí trpné – pomocná slovesa mají význam výsledného stavu)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74E78-E39D-4E39-9695-DDB284BCF8E2}" type="slidenum">
              <a:rPr lang="cs-CZ" smtClean="0"/>
              <a:pPr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34886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U máme zatopeno a je uklizeno</a:t>
            </a:r>
            <a:r>
              <a:rPr lang="cs-CZ" baseline="0" dirty="0" smtClean="0"/>
              <a:t> jde o příčestí trpné – pomocná slovesa mají význam výsledného stavu)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74E78-E39D-4E39-9695-DDB284BCF8E2}" type="slidenum">
              <a:rPr lang="cs-CZ" smtClean="0"/>
              <a:pPr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709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79ECE-9DBB-4B29-9ECE-4D018EBF5AB1}" type="datetimeFigureOut">
              <a:rPr lang="cs-CZ" smtClean="0"/>
              <a:pPr/>
              <a:t>20.7.2015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143BA-5055-4364-A68D-FF700118140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79ECE-9DBB-4B29-9ECE-4D018EBF5AB1}" type="datetimeFigureOut">
              <a:rPr lang="cs-CZ" smtClean="0"/>
              <a:pPr/>
              <a:t>20.7.2015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143BA-5055-4364-A68D-FF700118140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79ECE-9DBB-4B29-9ECE-4D018EBF5AB1}" type="datetimeFigureOut">
              <a:rPr lang="cs-CZ" smtClean="0"/>
              <a:pPr/>
              <a:t>20.7.2015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143BA-5055-4364-A68D-FF700118140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79ECE-9DBB-4B29-9ECE-4D018EBF5AB1}" type="datetimeFigureOut">
              <a:rPr lang="cs-CZ" smtClean="0"/>
              <a:pPr/>
              <a:t>20.7.2015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143BA-5055-4364-A68D-FF700118140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79ECE-9DBB-4B29-9ECE-4D018EBF5AB1}" type="datetimeFigureOut">
              <a:rPr lang="cs-CZ" smtClean="0"/>
              <a:pPr/>
              <a:t>20.7.2015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143BA-5055-4364-A68D-FF700118140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79ECE-9DBB-4B29-9ECE-4D018EBF5AB1}" type="datetimeFigureOut">
              <a:rPr lang="cs-CZ" smtClean="0"/>
              <a:pPr/>
              <a:t>20.7.2015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143BA-5055-4364-A68D-FF700118140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79ECE-9DBB-4B29-9ECE-4D018EBF5AB1}" type="datetimeFigureOut">
              <a:rPr lang="cs-CZ" smtClean="0"/>
              <a:pPr/>
              <a:t>20.7.2015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143BA-5055-4364-A68D-FF700118140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79ECE-9DBB-4B29-9ECE-4D018EBF5AB1}" type="datetimeFigureOut">
              <a:rPr lang="cs-CZ" smtClean="0"/>
              <a:pPr/>
              <a:t>20.7.2015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143BA-5055-4364-A68D-FF700118140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79ECE-9DBB-4B29-9ECE-4D018EBF5AB1}" type="datetimeFigureOut">
              <a:rPr lang="cs-CZ" smtClean="0"/>
              <a:pPr/>
              <a:t>20.7.2015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143BA-5055-4364-A68D-FF700118140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79ECE-9DBB-4B29-9ECE-4D018EBF5AB1}" type="datetimeFigureOut">
              <a:rPr lang="cs-CZ" smtClean="0"/>
              <a:pPr/>
              <a:t>20.7.2015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143BA-5055-4364-A68D-FF700118140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79ECE-9DBB-4B29-9ECE-4D018EBF5AB1}" type="datetimeFigureOut">
              <a:rPr lang="cs-CZ" smtClean="0"/>
              <a:pPr/>
              <a:t>20.7.2015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143BA-5055-4364-A68D-FF700118140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879ECE-9DBB-4B29-9ECE-4D018EBF5AB1}" type="datetimeFigureOut">
              <a:rPr lang="cs-CZ" smtClean="0"/>
              <a:pPr/>
              <a:t>20.7.2015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E143BA-5055-4364-A68D-FF7001181400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472008" y="980728"/>
            <a:ext cx="8348464" cy="54006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marL="742950" marR="0" lvl="0" indent="-74295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sz="5000" b="1" dirty="0" smtClean="0">
                <a:latin typeface="+mj-lt"/>
                <a:ea typeface="+mj-ea"/>
                <a:cs typeface="+mj-cs"/>
              </a:rPr>
              <a:t>JAZYKOVÝ PROSEMINÁŘ 2</a:t>
            </a:r>
          </a:p>
          <a:p>
            <a:pPr marL="742950" marR="0" lvl="0" indent="-74295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cs-CZ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Kamil Kopecký</a:t>
            </a:r>
          </a:p>
        </p:txBody>
      </p:sp>
      <p:sp>
        <p:nvSpPr>
          <p:cNvPr id="6" name="Obdélník 5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395536" y="260648"/>
            <a:ext cx="8348464" cy="36842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pPr marL="742950" marR="0" lvl="0" indent="-74295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sz="2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Univerzita Palackého v Olomouci</a:t>
            </a:r>
            <a:r>
              <a:rPr lang="en-GB" sz="2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- </a:t>
            </a:r>
            <a:r>
              <a:rPr lang="cs-CZ" sz="2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Pedagogická fakulta</a:t>
            </a:r>
            <a:endParaRPr lang="cs-CZ" sz="24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179512" y="5373216"/>
            <a:ext cx="86409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0" indent="-742950" algn="ctr">
              <a:spcBef>
                <a:spcPct val="0"/>
              </a:spcBef>
              <a:defRPr/>
            </a:pPr>
            <a:r>
              <a:rPr lang="cs-CZ" dirty="0" smtClean="0">
                <a:solidFill>
                  <a:srgbClr val="FF0000"/>
                </a:solidFill>
              </a:rPr>
              <a:t>Všechna práva vyhrazena. © Kamil Kopecký, 2014-2015</a:t>
            </a:r>
          </a:p>
          <a:p>
            <a:pPr marL="742950" lvl="0" indent="-742950" algn="ctr">
              <a:spcBef>
                <a:spcPct val="0"/>
              </a:spcBef>
              <a:defRPr/>
            </a:pPr>
            <a:r>
              <a:rPr lang="en-GB" dirty="0" err="1" smtClean="0">
                <a:solidFill>
                  <a:srgbClr val="FF0000"/>
                </a:solidFill>
              </a:rPr>
              <a:t>Materi</a:t>
            </a:r>
            <a:r>
              <a:rPr lang="cs-CZ" dirty="0" err="1" smtClean="0">
                <a:solidFill>
                  <a:srgbClr val="FF0000"/>
                </a:solidFill>
              </a:rPr>
              <a:t>ál</a:t>
            </a:r>
            <a:r>
              <a:rPr lang="cs-CZ" dirty="0" smtClean="0">
                <a:solidFill>
                  <a:srgbClr val="FF0000"/>
                </a:solidFill>
              </a:rPr>
              <a:t> je zakázáno využívat pro komerční účely.</a:t>
            </a:r>
          </a:p>
          <a:p>
            <a:pPr marL="742950" lvl="0" indent="-742950" algn="ctr">
              <a:spcBef>
                <a:spcPct val="0"/>
              </a:spcBef>
              <a:defRPr/>
            </a:pPr>
            <a:r>
              <a:rPr lang="cs-CZ" dirty="0" smtClean="0">
                <a:solidFill>
                  <a:srgbClr val="FF0000"/>
                </a:solidFill>
              </a:rPr>
              <a:t>Děkuji, že v případě užití budete materiál citovat.</a:t>
            </a:r>
            <a:endParaRPr lang="cs-CZ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44016" y="188640"/>
            <a:ext cx="7772400" cy="705321"/>
          </a:xfrm>
        </p:spPr>
        <p:txBody>
          <a:bodyPr>
            <a:normAutofit/>
          </a:bodyPr>
          <a:lstStyle/>
          <a:p>
            <a:pPr algn="l"/>
            <a:r>
              <a:rPr lang="cs-CZ" sz="3600" b="1" dirty="0" smtClean="0">
                <a:solidFill>
                  <a:schemeClr val="bg1"/>
                </a:solidFill>
              </a:rPr>
              <a:t>Řešení</a:t>
            </a:r>
            <a:endParaRPr lang="cs-CZ" sz="3600" b="1" dirty="0">
              <a:solidFill>
                <a:schemeClr val="bg1"/>
              </a:solidFill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472008" y="980728"/>
            <a:ext cx="8348464" cy="5400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cs-CZ" sz="31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Nadpis 1"/>
          <p:cNvSpPr txBox="1">
            <a:spLocks/>
          </p:cNvSpPr>
          <p:nvPr/>
        </p:nvSpPr>
        <p:spPr>
          <a:xfrm>
            <a:off x="539552" y="1124744"/>
            <a:ext cx="8348464" cy="5400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lvl="0">
              <a:spcBef>
                <a:spcPct val="0"/>
              </a:spcBef>
            </a:pPr>
            <a:r>
              <a:rPr kumimoji="0" lang="cs-CZ" sz="2600" b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Touhle dobou svítá asi</a:t>
            </a:r>
            <a:r>
              <a:rPr kumimoji="0" lang="cs-CZ" sz="2600" b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ve čtyři. </a:t>
            </a:r>
            <a:r>
              <a:rPr kumimoji="0" lang="cs-CZ" sz="2600" b="1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</a:t>
            </a:r>
            <a:r>
              <a:rPr kumimoji="0" lang="cs-CZ" sz="2600" b="1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jednočl</a:t>
            </a:r>
            <a:r>
              <a:rPr kumimoji="0" lang="cs-CZ" sz="2600" b="1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 / bezpodmětná)</a:t>
            </a:r>
            <a:br>
              <a:rPr kumimoji="0" lang="cs-CZ" sz="2600" b="1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cs-CZ" sz="2600" b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Ukousla si jablka. </a:t>
            </a:r>
            <a:r>
              <a:rPr kumimoji="0" lang="cs-CZ" sz="2600" b="1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(Ona)</a:t>
            </a:r>
          </a:p>
          <a:p>
            <a:pPr lvl="0">
              <a:spcBef>
                <a:spcPct val="0"/>
              </a:spcBef>
            </a:pPr>
            <a:r>
              <a:rPr lang="cs-CZ" sz="2600" b="1" dirty="0" smtClean="0">
                <a:latin typeface="+mj-lt"/>
                <a:ea typeface="+mj-ea"/>
                <a:cs typeface="+mj-cs"/>
              </a:rPr>
              <a:t>To tvé věčné </a:t>
            </a:r>
            <a:r>
              <a:rPr lang="cs-CZ" sz="2600" b="1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ale</a:t>
            </a:r>
            <a:r>
              <a:rPr lang="cs-CZ" sz="2600" b="1" dirty="0" smtClean="0">
                <a:latin typeface="+mj-lt"/>
                <a:ea typeface="+mj-ea"/>
                <a:cs typeface="+mj-cs"/>
              </a:rPr>
              <a:t> mě unavuje. </a:t>
            </a:r>
            <a:r>
              <a:rPr lang="cs-CZ" sz="2600" b="1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(podmět ve formě spojky)</a:t>
            </a:r>
          </a:p>
          <a:p>
            <a:pPr lvl="0">
              <a:spcBef>
                <a:spcPct val="0"/>
              </a:spcBef>
            </a:pPr>
            <a:r>
              <a:rPr lang="cs-CZ" sz="2600" b="1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Vězeň</a:t>
            </a:r>
            <a:r>
              <a:rPr lang="cs-CZ" sz="2600" b="1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 </a:t>
            </a:r>
            <a:r>
              <a:rPr lang="cs-CZ" sz="2600" b="1" dirty="0" smtClean="0">
                <a:latin typeface="+mj-lt"/>
                <a:ea typeface="+mj-ea"/>
                <a:cs typeface="+mj-cs"/>
              </a:rPr>
              <a:t>byl na útěku.</a:t>
            </a:r>
            <a:endParaRPr kumimoji="0" lang="cs-CZ" sz="2600" b="1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r>
              <a:rPr kumimoji="0" lang="cs-CZ" sz="2600" b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Na ulici se práší. </a:t>
            </a:r>
            <a:r>
              <a:rPr kumimoji="0" lang="cs-CZ" sz="2600" b="1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</a:t>
            </a:r>
            <a:r>
              <a:rPr kumimoji="0" lang="cs-CZ" sz="2600" b="1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jednočl</a:t>
            </a:r>
            <a:r>
              <a:rPr kumimoji="0" lang="cs-CZ" sz="2600" b="1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 / </a:t>
            </a:r>
            <a:r>
              <a:rPr kumimoji="0" lang="cs-CZ" sz="2600" b="1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bezpod</a:t>
            </a:r>
            <a:r>
              <a:rPr lang="cs-CZ" sz="2600" b="1" dirty="0" err="1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mětná</a:t>
            </a:r>
            <a:r>
              <a:rPr lang="cs-CZ" sz="2600" b="1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)</a:t>
            </a:r>
          </a:p>
          <a:p>
            <a:pPr lvl="0">
              <a:spcBef>
                <a:spcPct val="0"/>
              </a:spcBef>
            </a:pPr>
            <a:r>
              <a:rPr lang="cs-CZ" sz="2600" b="1" dirty="0" smtClean="0">
                <a:latin typeface="+mj-lt"/>
                <a:ea typeface="+mj-ea"/>
                <a:cs typeface="+mj-cs"/>
              </a:rPr>
              <a:t>Maso rozkrájíme a okořeníme. </a:t>
            </a:r>
            <a:r>
              <a:rPr lang="cs-CZ" sz="2600" b="1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(podmět všeobecný)</a:t>
            </a:r>
            <a:br>
              <a:rPr lang="cs-CZ" sz="2600" b="1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</a:br>
            <a:r>
              <a:rPr lang="cs-CZ" sz="2600" b="1" dirty="0" smtClean="0">
                <a:latin typeface="+mj-lt"/>
                <a:ea typeface="+mj-ea"/>
                <a:cs typeface="+mj-cs"/>
              </a:rPr>
              <a:t>Jde o princip. </a:t>
            </a:r>
            <a:r>
              <a:rPr lang="cs-CZ" sz="2600" b="1" dirty="0">
                <a:solidFill>
                  <a:srgbClr val="7030A0"/>
                </a:solidFill>
              </a:rPr>
              <a:t>(</a:t>
            </a:r>
            <a:r>
              <a:rPr lang="cs-CZ" sz="2600" b="1" dirty="0" err="1">
                <a:solidFill>
                  <a:srgbClr val="7030A0"/>
                </a:solidFill>
              </a:rPr>
              <a:t>jednočl</a:t>
            </a:r>
            <a:r>
              <a:rPr lang="cs-CZ" sz="2600" b="1" dirty="0">
                <a:solidFill>
                  <a:srgbClr val="7030A0"/>
                </a:solidFill>
              </a:rPr>
              <a:t>. / bezpodmětná</a:t>
            </a:r>
            <a:r>
              <a:rPr lang="cs-CZ" sz="2600" b="1" dirty="0" smtClean="0">
                <a:solidFill>
                  <a:srgbClr val="7030A0"/>
                </a:solidFill>
              </a:rPr>
              <a:t>)</a:t>
            </a:r>
          </a:p>
          <a:p>
            <a:pPr lvl="0">
              <a:spcBef>
                <a:spcPct val="0"/>
              </a:spcBef>
            </a:pPr>
            <a:r>
              <a:rPr lang="cs-CZ" sz="2600" b="1" baseline="0" dirty="0" smtClean="0">
                <a:latin typeface="+mj-lt"/>
                <a:ea typeface="+mj-ea"/>
                <a:cs typeface="+mj-cs"/>
              </a:rPr>
              <a:t>Bolí mě v zádech.</a:t>
            </a:r>
            <a:r>
              <a:rPr lang="cs-CZ" sz="2600" b="1" dirty="0" smtClean="0">
                <a:latin typeface="+mj-lt"/>
                <a:ea typeface="+mj-ea"/>
                <a:cs typeface="+mj-cs"/>
              </a:rPr>
              <a:t> </a:t>
            </a:r>
            <a:r>
              <a:rPr lang="cs-CZ" sz="2600" b="1" dirty="0" smtClean="0">
                <a:solidFill>
                  <a:srgbClr val="7030A0"/>
                </a:solidFill>
              </a:rPr>
              <a:t>(</a:t>
            </a:r>
            <a:r>
              <a:rPr lang="cs-CZ" sz="2600" b="1" dirty="0" err="1" smtClean="0">
                <a:solidFill>
                  <a:srgbClr val="7030A0"/>
                </a:solidFill>
              </a:rPr>
              <a:t>jednočl</a:t>
            </a:r>
            <a:r>
              <a:rPr lang="cs-CZ" sz="2600" b="1" dirty="0" smtClean="0">
                <a:solidFill>
                  <a:srgbClr val="7030A0"/>
                </a:solidFill>
              </a:rPr>
              <a:t>. / bezpodmětná)</a:t>
            </a:r>
          </a:p>
          <a:p>
            <a:pPr lvl="0">
              <a:spcBef>
                <a:spcPct val="0"/>
              </a:spcBef>
            </a:pPr>
            <a:r>
              <a:rPr lang="cs-CZ" sz="2600" b="1" baseline="0" dirty="0" smtClean="0">
                <a:latin typeface="+mj-lt"/>
                <a:ea typeface="+mj-ea"/>
                <a:cs typeface="+mj-cs"/>
              </a:rPr>
              <a:t>Potěší ho různá</a:t>
            </a:r>
            <a:r>
              <a:rPr lang="cs-CZ" sz="2600" b="1" dirty="0" smtClean="0">
                <a:latin typeface="+mj-lt"/>
                <a:ea typeface="+mj-ea"/>
                <a:cs typeface="+mj-cs"/>
              </a:rPr>
              <a:t> </a:t>
            </a:r>
            <a:r>
              <a:rPr lang="cs-CZ" sz="2600" b="1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semena, rostliny, hmyz a </a:t>
            </a:r>
            <a:r>
              <a:rPr lang="cs-CZ" sz="2600" b="1" dirty="0" smtClean="0">
                <a:latin typeface="+mj-lt"/>
                <a:ea typeface="+mj-ea"/>
                <a:cs typeface="+mj-cs"/>
              </a:rPr>
              <a:t>jiní </a:t>
            </a:r>
            <a:r>
              <a:rPr lang="cs-CZ" sz="2600" b="1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živočichové</a:t>
            </a:r>
            <a:r>
              <a:rPr lang="cs-CZ" sz="2600" b="1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.</a:t>
            </a:r>
            <a:endParaRPr lang="cs-CZ" sz="2600" b="1" baseline="0" dirty="0" smtClean="0">
              <a:solidFill>
                <a:srgbClr val="7030A0"/>
              </a:solidFill>
              <a:latin typeface="+mj-lt"/>
              <a:ea typeface="+mj-ea"/>
              <a:cs typeface="+mj-cs"/>
            </a:endParaRP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cs-CZ" sz="2600" b="1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Chybovat</a:t>
            </a:r>
            <a:r>
              <a:rPr kumimoji="0" lang="cs-CZ" sz="26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je lidské</a:t>
            </a:r>
            <a:r>
              <a:rPr kumimoji="0" lang="cs-CZ" sz="2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sz="2600" b="1" baseline="0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Ne</a:t>
            </a:r>
            <a:r>
              <a:rPr lang="cs-CZ" sz="2600" b="1" baseline="0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 </a:t>
            </a:r>
            <a:r>
              <a:rPr lang="cs-CZ" sz="2600" b="1" baseline="0" dirty="0" smtClean="0">
                <a:latin typeface="+mj-lt"/>
                <a:ea typeface="+mj-ea"/>
                <a:cs typeface="+mj-cs"/>
              </a:rPr>
              <a:t>je mé poslední slovo. </a:t>
            </a:r>
            <a:r>
              <a:rPr lang="cs-CZ" sz="2600" b="1" baseline="0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(podmět ve formě částice)</a:t>
            </a: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cs-CZ" sz="26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Zastavila se před srubem. </a:t>
            </a:r>
            <a:r>
              <a:rPr kumimoji="0" lang="cs-CZ" sz="2600" b="1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(Ona)</a:t>
            </a:r>
            <a:endParaRPr kumimoji="0" lang="cs-CZ" sz="26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44016" y="188640"/>
            <a:ext cx="7772400" cy="705321"/>
          </a:xfrm>
        </p:spPr>
        <p:txBody>
          <a:bodyPr>
            <a:normAutofit/>
          </a:bodyPr>
          <a:lstStyle/>
          <a:p>
            <a:pPr algn="l"/>
            <a:r>
              <a:rPr lang="cs-CZ" sz="3600" b="1" dirty="0" smtClean="0">
                <a:solidFill>
                  <a:schemeClr val="bg1"/>
                </a:solidFill>
              </a:rPr>
              <a:t>Specifické formy podmětu</a:t>
            </a:r>
            <a:endParaRPr lang="cs-CZ" sz="3600" b="1" dirty="0">
              <a:solidFill>
                <a:schemeClr val="bg1"/>
              </a:solidFill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472008" y="980728"/>
            <a:ext cx="8348464" cy="5400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cs-CZ" sz="31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Nadpis 1"/>
          <p:cNvSpPr txBox="1">
            <a:spLocks/>
          </p:cNvSpPr>
          <p:nvPr/>
        </p:nvSpPr>
        <p:spPr>
          <a:xfrm>
            <a:off x="539552" y="1124744"/>
            <a:ext cx="8348464" cy="5400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marL="514350" lvl="0" indent="-514350">
              <a:spcBef>
                <a:spcPct val="0"/>
              </a:spcBef>
            </a:pPr>
            <a:r>
              <a:rPr kumimoji="0" lang="cs-CZ" sz="3100" b="1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1. Genitiv záporový </a:t>
            </a:r>
          </a:p>
          <a:p>
            <a:pPr lvl="0">
              <a:spcBef>
                <a:spcPct val="0"/>
              </a:spcBef>
            </a:pPr>
            <a:r>
              <a:rPr lang="cs-CZ" sz="3100" b="1" dirty="0" smtClean="0">
                <a:latin typeface="+mj-lt"/>
                <a:ea typeface="+mj-ea"/>
                <a:cs typeface="+mj-cs"/>
              </a:rPr>
              <a:t>Nebylo tam ani </a:t>
            </a:r>
            <a:r>
              <a:rPr lang="cs-CZ" sz="3100" b="1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človíčka</a:t>
            </a:r>
            <a:r>
              <a:rPr lang="cs-CZ" sz="3100" b="1" dirty="0" smtClean="0">
                <a:latin typeface="+mj-lt"/>
                <a:ea typeface="+mj-ea"/>
                <a:cs typeface="+mj-cs"/>
              </a:rPr>
              <a:t>. Nezaznělo ani </a:t>
            </a:r>
            <a:r>
              <a:rPr lang="cs-CZ" sz="3100" b="1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slova</a:t>
            </a:r>
            <a:r>
              <a:rPr lang="cs-CZ" sz="3100" b="1" dirty="0" smtClean="0">
                <a:latin typeface="+mj-lt"/>
                <a:ea typeface="+mj-ea"/>
                <a:cs typeface="+mj-cs"/>
              </a:rPr>
              <a:t> o dřívější dohodě. Není dalších </a:t>
            </a:r>
            <a:r>
              <a:rPr lang="cs-CZ" sz="3100" b="1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připomíne</a:t>
            </a:r>
            <a:r>
              <a:rPr lang="cs-CZ" sz="3100" b="1" dirty="0" smtClean="0">
                <a:latin typeface="+mj-lt"/>
                <a:ea typeface="+mj-ea"/>
                <a:cs typeface="+mj-cs"/>
              </a:rPr>
              <a:t>k. Neminulo </a:t>
            </a:r>
            <a:r>
              <a:rPr lang="cs-CZ" sz="3100" b="1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dne</a:t>
            </a:r>
            <a:r>
              <a:rPr lang="cs-CZ" sz="3100" b="1" dirty="0" smtClean="0">
                <a:latin typeface="+mj-lt"/>
                <a:ea typeface="+mj-ea"/>
                <a:cs typeface="+mj-cs"/>
              </a:rPr>
              <a:t> ani </a:t>
            </a:r>
            <a:r>
              <a:rPr lang="cs-CZ" sz="3100" b="1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hodiny</a:t>
            </a:r>
            <a:r>
              <a:rPr lang="cs-CZ" sz="3100" b="1" dirty="0" smtClean="0">
                <a:latin typeface="+mj-lt"/>
                <a:ea typeface="+mj-ea"/>
                <a:cs typeface="+mj-cs"/>
              </a:rPr>
              <a:t>.</a:t>
            </a:r>
            <a:br>
              <a:rPr lang="cs-CZ" sz="3100" b="1" dirty="0" smtClean="0">
                <a:latin typeface="+mj-lt"/>
                <a:ea typeface="+mj-ea"/>
                <a:cs typeface="+mj-cs"/>
              </a:rPr>
            </a:br>
            <a:r>
              <a:rPr lang="cs-CZ" sz="3100" b="1" dirty="0" smtClean="0">
                <a:latin typeface="+mj-lt"/>
                <a:ea typeface="+mj-ea"/>
                <a:cs typeface="+mj-cs"/>
              </a:rPr>
              <a:t/>
            </a:r>
            <a:br>
              <a:rPr lang="cs-CZ" sz="3100" b="1" dirty="0" smtClean="0">
                <a:latin typeface="+mj-lt"/>
                <a:ea typeface="+mj-ea"/>
                <a:cs typeface="+mj-cs"/>
              </a:rPr>
            </a:br>
            <a:r>
              <a:rPr lang="cs-CZ" sz="31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Pozor! </a:t>
            </a:r>
            <a:br>
              <a:rPr lang="cs-CZ" sz="31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</a:br>
            <a:r>
              <a:rPr lang="cs-CZ" sz="3100" b="1" dirty="0" err="1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Genetiv</a:t>
            </a:r>
            <a:r>
              <a:rPr lang="cs-CZ" sz="31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záporový ve formě předmětu.</a:t>
            </a:r>
            <a:br>
              <a:rPr lang="cs-CZ" sz="31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</a:br>
            <a:r>
              <a:rPr lang="cs-CZ" sz="31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Neřekl ani </a:t>
            </a:r>
            <a:r>
              <a:rPr lang="cs-CZ" sz="3100" b="1" u="sng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slovíčka</a:t>
            </a:r>
            <a:r>
              <a:rPr lang="cs-CZ" sz="31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. Nenašli ani jediné </a:t>
            </a:r>
            <a:r>
              <a:rPr lang="cs-CZ" sz="3100" b="1" u="sng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stopy</a:t>
            </a:r>
            <a:r>
              <a:rPr lang="cs-CZ" sz="31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.</a:t>
            </a:r>
            <a:endParaRPr lang="cs-CZ" sz="3100" b="1" baseline="0" dirty="0" smtClean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cs-CZ" sz="31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44016" y="188640"/>
            <a:ext cx="7772400" cy="705321"/>
          </a:xfrm>
        </p:spPr>
        <p:txBody>
          <a:bodyPr>
            <a:normAutofit/>
          </a:bodyPr>
          <a:lstStyle/>
          <a:p>
            <a:pPr algn="l"/>
            <a:r>
              <a:rPr lang="cs-CZ" sz="3600" b="1" dirty="0" smtClean="0">
                <a:solidFill>
                  <a:schemeClr val="bg1"/>
                </a:solidFill>
              </a:rPr>
              <a:t>Specifické formy podmětu</a:t>
            </a:r>
            <a:endParaRPr lang="cs-CZ" sz="3600" b="1" dirty="0">
              <a:solidFill>
                <a:schemeClr val="bg1"/>
              </a:solidFill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472008" y="980728"/>
            <a:ext cx="8348464" cy="5400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cs-CZ" sz="31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Nadpis 1"/>
          <p:cNvSpPr txBox="1">
            <a:spLocks/>
          </p:cNvSpPr>
          <p:nvPr/>
        </p:nvSpPr>
        <p:spPr>
          <a:xfrm>
            <a:off x="539552" y="1124744"/>
            <a:ext cx="8348464" cy="5400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marL="514350" lvl="0" indent="-514350">
              <a:spcBef>
                <a:spcPct val="0"/>
              </a:spcBef>
            </a:pPr>
            <a:r>
              <a:rPr kumimoji="0" lang="cs-CZ" sz="3100" b="1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2. Genitiv partitivní </a:t>
            </a:r>
          </a:p>
          <a:p>
            <a:pPr lvl="0">
              <a:spcBef>
                <a:spcPct val="0"/>
              </a:spcBef>
            </a:pPr>
            <a:r>
              <a:rPr lang="cs-CZ" sz="3100" b="1" dirty="0" smtClean="0">
                <a:latin typeface="+mj-lt"/>
                <a:ea typeface="+mj-ea"/>
                <a:cs typeface="+mj-cs"/>
              </a:rPr>
              <a:t>V potoku ubylo </a:t>
            </a:r>
            <a:r>
              <a:rPr lang="cs-CZ" sz="3100" b="1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vody</a:t>
            </a:r>
            <a:r>
              <a:rPr lang="cs-CZ" sz="3100" b="1" dirty="0" smtClean="0">
                <a:latin typeface="+mj-lt"/>
                <a:ea typeface="+mj-ea"/>
                <a:cs typeface="+mj-cs"/>
              </a:rPr>
              <a:t>. Letos se nám urodilo </a:t>
            </a:r>
            <a:r>
              <a:rPr lang="cs-CZ" sz="3100" b="1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jablek</a:t>
            </a:r>
            <a:r>
              <a:rPr lang="cs-CZ" sz="3100" b="1" dirty="0" smtClean="0">
                <a:latin typeface="+mj-lt"/>
                <a:ea typeface="+mj-ea"/>
                <a:cs typeface="+mj-cs"/>
              </a:rPr>
              <a:t>. Rodičům přibylo </a:t>
            </a:r>
            <a:r>
              <a:rPr lang="cs-CZ" sz="3100" b="1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starostí</a:t>
            </a:r>
            <a:r>
              <a:rPr lang="cs-CZ" sz="3100" b="1" dirty="0" smtClean="0">
                <a:latin typeface="+mj-lt"/>
                <a:ea typeface="+mj-ea"/>
                <a:cs typeface="+mj-cs"/>
              </a:rPr>
              <a:t>.</a:t>
            </a:r>
            <a:br>
              <a:rPr lang="cs-CZ" sz="3100" b="1" dirty="0" smtClean="0">
                <a:latin typeface="+mj-lt"/>
                <a:ea typeface="+mj-ea"/>
                <a:cs typeface="+mj-cs"/>
              </a:rPr>
            </a:br>
            <a:r>
              <a:rPr lang="cs-CZ" sz="3100" b="1" dirty="0" smtClean="0">
                <a:latin typeface="+mj-lt"/>
                <a:ea typeface="+mj-ea"/>
                <a:cs typeface="+mj-cs"/>
              </a:rPr>
              <a:t/>
            </a:r>
            <a:br>
              <a:rPr lang="cs-CZ" sz="3100" b="1" dirty="0" smtClean="0">
                <a:latin typeface="+mj-lt"/>
                <a:ea typeface="+mj-ea"/>
                <a:cs typeface="+mj-cs"/>
              </a:rPr>
            </a:br>
            <a:r>
              <a:rPr lang="cs-CZ" sz="3100" b="1" dirty="0" smtClean="0">
                <a:latin typeface="+mj-lt"/>
                <a:ea typeface="+mj-ea"/>
                <a:cs typeface="+mj-cs"/>
              </a:rPr>
              <a:t>Variantou je </a:t>
            </a:r>
            <a:r>
              <a:rPr lang="cs-CZ" sz="3100" b="1" u="sng" dirty="0" err="1" smtClean="0">
                <a:latin typeface="+mj-lt"/>
                <a:ea typeface="+mj-ea"/>
                <a:cs typeface="+mj-cs"/>
              </a:rPr>
              <a:t>numerativ</a:t>
            </a:r>
            <a:r>
              <a:rPr lang="cs-CZ" sz="3100" b="1" dirty="0" smtClean="0">
                <a:latin typeface="+mj-lt"/>
                <a:ea typeface="+mj-ea"/>
                <a:cs typeface="+mj-cs"/>
              </a:rPr>
              <a:t> (genitiv numerativní)</a:t>
            </a:r>
            <a:br>
              <a:rPr lang="cs-CZ" sz="3100" b="1" dirty="0" smtClean="0">
                <a:latin typeface="+mj-lt"/>
                <a:ea typeface="+mj-ea"/>
                <a:cs typeface="+mj-cs"/>
              </a:rPr>
            </a:br>
            <a:r>
              <a:rPr lang="cs-CZ" sz="3100" b="1" dirty="0" smtClean="0">
                <a:latin typeface="+mj-lt"/>
                <a:ea typeface="+mj-ea"/>
                <a:cs typeface="+mj-cs"/>
              </a:rPr>
              <a:t>Na drátě sedělo pět vrabců.</a:t>
            </a:r>
            <a:br>
              <a:rPr lang="cs-CZ" sz="3100" b="1" dirty="0" smtClean="0">
                <a:latin typeface="+mj-lt"/>
                <a:ea typeface="+mj-ea"/>
                <a:cs typeface="+mj-cs"/>
              </a:rPr>
            </a:br>
            <a:r>
              <a:rPr lang="cs-CZ" sz="3100" b="1" dirty="0" smtClean="0">
                <a:latin typeface="+mj-lt"/>
                <a:ea typeface="+mj-ea"/>
                <a:cs typeface="+mj-cs"/>
              </a:rPr>
              <a:t>Ve třídě je čtyřicet žáků.</a:t>
            </a:r>
            <a:endParaRPr lang="cs-CZ" sz="3100" b="1" baseline="0" dirty="0" smtClean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cs-CZ" sz="31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44016" y="188640"/>
            <a:ext cx="7772400" cy="705321"/>
          </a:xfrm>
        </p:spPr>
        <p:txBody>
          <a:bodyPr>
            <a:normAutofit/>
          </a:bodyPr>
          <a:lstStyle/>
          <a:p>
            <a:pPr algn="l"/>
            <a:r>
              <a:rPr lang="cs-CZ" sz="3600" b="1" dirty="0" smtClean="0">
                <a:solidFill>
                  <a:schemeClr val="bg1"/>
                </a:solidFill>
              </a:rPr>
              <a:t>Další varianty podmětu</a:t>
            </a:r>
            <a:endParaRPr lang="cs-CZ" sz="3600" b="1" dirty="0">
              <a:solidFill>
                <a:schemeClr val="bg1"/>
              </a:solidFill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472008" y="980728"/>
            <a:ext cx="8348464" cy="5400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cs-CZ" sz="31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Nadpis 1"/>
          <p:cNvSpPr txBox="1">
            <a:spLocks/>
          </p:cNvSpPr>
          <p:nvPr/>
        </p:nvSpPr>
        <p:spPr>
          <a:xfrm>
            <a:off x="539552" y="1124744"/>
            <a:ext cx="8348464" cy="5400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sz="3100" b="1" u="sng" dirty="0" smtClean="0">
                <a:latin typeface="+mj-lt"/>
                <a:ea typeface="+mj-ea"/>
                <a:cs typeface="+mj-cs"/>
              </a:rPr>
              <a:t>1. Podmět všeobecný (nulový)</a:t>
            </a: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cs-CZ" sz="3100" b="1" dirty="0" smtClean="0">
                <a:latin typeface="+mj-lt"/>
                <a:ea typeface="+mj-ea"/>
                <a:cs typeface="+mj-cs"/>
              </a:rPr>
              <a:t>víme, že existuje, není uveden ve větě</a:t>
            </a: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cs-CZ" sz="3100" b="1" dirty="0" smtClean="0">
              <a:latin typeface="+mj-lt"/>
              <a:ea typeface="+mj-ea"/>
              <a:cs typeface="+mj-cs"/>
            </a:endParaRP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sz="3100" b="1" dirty="0" smtClean="0">
                <a:latin typeface="+mj-lt"/>
                <a:ea typeface="+mj-ea"/>
                <a:cs typeface="+mj-cs"/>
              </a:rPr>
              <a:t>Hlásili to v rozhlase. Říkali to v televizi.</a:t>
            </a: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sz="24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(Rozdílné výklady mezi Čechová vs. </a:t>
            </a:r>
            <a:r>
              <a:rPr lang="cs-CZ" sz="2400" b="1" dirty="0" err="1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Hirschová</a:t>
            </a:r>
            <a:r>
              <a:rPr lang="cs-CZ" sz="24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)</a:t>
            </a: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cs-CZ" sz="3100" b="1" dirty="0">
              <a:latin typeface="+mj-lt"/>
              <a:ea typeface="+mj-ea"/>
              <a:cs typeface="+mj-cs"/>
            </a:endParaRP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sz="3100" b="1" u="sng" dirty="0" smtClean="0">
                <a:latin typeface="+mj-lt"/>
                <a:ea typeface="+mj-ea"/>
                <a:cs typeface="+mj-cs"/>
              </a:rPr>
              <a:t>2. Podmět několikanásobný</a:t>
            </a: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cs-CZ" sz="3100" b="1" dirty="0" smtClean="0">
                <a:latin typeface="+mj-lt"/>
                <a:ea typeface="+mj-ea"/>
                <a:cs typeface="+mj-cs"/>
              </a:rPr>
              <a:t>koordinační vztah</a:t>
            </a: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cs-CZ" sz="3100" b="1" dirty="0" smtClean="0">
              <a:latin typeface="+mj-lt"/>
              <a:ea typeface="+mj-ea"/>
              <a:cs typeface="+mj-cs"/>
            </a:endParaRP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sz="3100" b="1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Otec</a:t>
            </a:r>
            <a:r>
              <a:rPr lang="cs-CZ" sz="3100" b="1" dirty="0" smtClean="0">
                <a:latin typeface="+mj-lt"/>
                <a:ea typeface="+mj-ea"/>
                <a:cs typeface="+mj-cs"/>
              </a:rPr>
              <a:t> a </a:t>
            </a:r>
            <a:r>
              <a:rPr lang="cs-CZ" sz="3100" b="1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matka</a:t>
            </a:r>
            <a:r>
              <a:rPr lang="cs-CZ" sz="3100" b="1" dirty="0" smtClean="0">
                <a:latin typeface="+mj-lt"/>
                <a:ea typeface="+mj-ea"/>
                <a:cs typeface="+mj-cs"/>
              </a:rPr>
              <a:t>, </a:t>
            </a:r>
            <a:r>
              <a:rPr lang="cs-CZ" sz="3100" b="1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Pavel</a:t>
            </a:r>
            <a:r>
              <a:rPr lang="cs-CZ" sz="3100" b="1" dirty="0" smtClean="0">
                <a:latin typeface="+mj-lt"/>
                <a:ea typeface="+mj-ea"/>
                <a:cs typeface="+mj-cs"/>
              </a:rPr>
              <a:t> s </a:t>
            </a:r>
            <a:r>
              <a:rPr lang="cs-CZ" sz="3100" b="1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Jirkou</a:t>
            </a:r>
            <a:r>
              <a:rPr lang="cs-CZ" sz="3100" b="1" dirty="0" smtClean="0">
                <a:latin typeface="+mj-lt"/>
                <a:ea typeface="+mj-ea"/>
                <a:cs typeface="+mj-cs"/>
              </a:rPr>
              <a:t>…</a:t>
            </a: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cs-CZ" sz="3100" b="1" dirty="0" smtClean="0">
              <a:latin typeface="+mj-lt"/>
              <a:ea typeface="+mj-ea"/>
              <a:cs typeface="+mj-cs"/>
            </a:endParaRP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cs-CZ" sz="31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44016" y="188640"/>
            <a:ext cx="7772400" cy="705321"/>
          </a:xfrm>
        </p:spPr>
        <p:txBody>
          <a:bodyPr>
            <a:normAutofit/>
          </a:bodyPr>
          <a:lstStyle/>
          <a:p>
            <a:pPr algn="l"/>
            <a:r>
              <a:rPr lang="cs-CZ" sz="3600" b="1" dirty="0" smtClean="0">
                <a:solidFill>
                  <a:schemeClr val="bg1"/>
                </a:solidFill>
              </a:rPr>
              <a:t>Komplexní rozbor</a:t>
            </a:r>
            <a:endParaRPr lang="cs-CZ" sz="3600" b="1" dirty="0">
              <a:solidFill>
                <a:schemeClr val="bg1"/>
              </a:solidFill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472008" y="980728"/>
            <a:ext cx="8348464" cy="5400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cs-CZ" sz="31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539552" y="1124744"/>
            <a:ext cx="8348464" cy="5400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marL="514350" lvl="0" indent="-514350">
              <a:spcBef>
                <a:spcPct val="0"/>
              </a:spcBef>
            </a:pPr>
            <a:r>
              <a:rPr kumimoji="0" lang="cs-CZ" sz="3100" b="1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Povahu svého kamaráda</a:t>
            </a:r>
            <a:r>
              <a:rPr kumimoji="0" lang="cs-CZ" sz="3100" b="1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jsem velice brzy odhalil.</a:t>
            </a:r>
            <a:endParaRPr kumimoji="0" lang="cs-CZ" sz="3100" b="1" i="0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988840"/>
            <a:ext cx="5256584" cy="3990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ovéPole 12"/>
          <p:cNvSpPr txBox="1"/>
          <p:nvPr/>
        </p:nvSpPr>
        <p:spPr>
          <a:xfrm>
            <a:off x="8388424" y="6165304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A4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44016" y="188640"/>
            <a:ext cx="7772400" cy="705321"/>
          </a:xfrm>
        </p:spPr>
        <p:txBody>
          <a:bodyPr>
            <a:normAutofit/>
          </a:bodyPr>
          <a:lstStyle/>
          <a:p>
            <a:pPr algn="l"/>
            <a:r>
              <a:rPr lang="cs-CZ" sz="3600" b="1" dirty="0" smtClean="0">
                <a:solidFill>
                  <a:schemeClr val="bg1"/>
                </a:solidFill>
              </a:rPr>
              <a:t>Komplexní rozbor</a:t>
            </a:r>
            <a:endParaRPr lang="cs-CZ" sz="3600" b="1" dirty="0">
              <a:solidFill>
                <a:schemeClr val="bg1"/>
              </a:solidFill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472008" y="980728"/>
            <a:ext cx="8348464" cy="5400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cs-CZ" sz="31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539552" y="1124744"/>
            <a:ext cx="8348464" cy="5400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lvl="0">
              <a:spcBef>
                <a:spcPct val="0"/>
              </a:spcBef>
            </a:pPr>
            <a:r>
              <a:rPr kumimoji="0" lang="cs-CZ" sz="3100" b="1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Kouzelník před včerejším</a:t>
            </a:r>
            <a:r>
              <a:rPr kumimoji="0" lang="cs-CZ" sz="3100" b="1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představením ztratil svoji černokněžnickou hůlku.</a:t>
            </a:r>
            <a:endParaRPr kumimoji="0" lang="cs-CZ" sz="3100" b="1" i="0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8388424" y="6165304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A8</a:t>
            </a:r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276872"/>
            <a:ext cx="6084168" cy="433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44016" y="188640"/>
            <a:ext cx="7772400" cy="705321"/>
          </a:xfrm>
        </p:spPr>
        <p:txBody>
          <a:bodyPr>
            <a:normAutofit/>
          </a:bodyPr>
          <a:lstStyle/>
          <a:p>
            <a:pPr algn="l"/>
            <a:r>
              <a:rPr lang="cs-CZ" sz="3600" b="1" dirty="0" smtClean="0">
                <a:solidFill>
                  <a:schemeClr val="bg1"/>
                </a:solidFill>
              </a:rPr>
              <a:t>Komplexní rozbor</a:t>
            </a:r>
            <a:endParaRPr lang="cs-CZ" sz="3600" b="1" dirty="0">
              <a:solidFill>
                <a:schemeClr val="bg1"/>
              </a:solidFill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472008" y="980728"/>
            <a:ext cx="8348464" cy="5400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cs-CZ" sz="31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539552" y="1124744"/>
            <a:ext cx="8348464" cy="5400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lvl="0">
              <a:spcBef>
                <a:spcPct val="0"/>
              </a:spcBef>
            </a:pPr>
            <a:r>
              <a:rPr kumimoji="0" lang="cs-CZ" sz="3000" b="1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Maminka</a:t>
            </a:r>
            <a:r>
              <a:rPr kumimoji="0" lang="cs-CZ" sz="3000" b="1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mi včera koupila slíbenou vstupenku na koncert.</a:t>
            </a:r>
            <a:endParaRPr kumimoji="0" lang="cs-CZ" sz="3000" b="1" i="0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348880"/>
            <a:ext cx="8064896" cy="3011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ovéPole 8"/>
          <p:cNvSpPr txBox="1"/>
          <p:nvPr/>
        </p:nvSpPr>
        <p:spPr>
          <a:xfrm>
            <a:off x="8244408" y="6165304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B2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44016" y="188640"/>
            <a:ext cx="7772400" cy="705321"/>
          </a:xfrm>
        </p:spPr>
        <p:txBody>
          <a:bodyPr>
            <a:normAutofit/>
          </a:bodyPr>
          <a:lstStyle/>
          <a:p>
            <a:pPr algn="l"/>
            <a:r>
              <a:rPr lang="cs-CZ" sz="3600" b="1" dirty="0" smtClean="0">
                <a:solidFill>
                  <a:schemeClr val="bg1"/>
                </a:solidFill>
              </a:rPr>
              <a:t>Komplexní rozbor</a:t>
            </a:r>
            <a:endParaRPr lang="cs-CZ" sz="3600" b="1" dirty="0">
              <a:solidFill>
                <a:schemeClr val="bg1"/>
              </a:solidFill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472008" y="980728"/>
            <a:ext cx="8348464" cy="5400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cs-CZ" sz="31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539552" y="1124744"/>
            <a:ext cx="8348464" cy="5400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lvl="0">
              <a:spcBef>
                <a:spcPct val="0"/>
              </a:spcBef>
            </a:pPr>
            <a:r>
              <a:rPr kumimoji="0" lang="cs-CZ" sz="3000" b="1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Západ letního slunce je většinou neopakovatelným zážitkem.</a:t>
            </a:r>
            <a:endParaRPr kumimoji="0" lang="cs-CZ" sz="3000" b="1" i="0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7" y="2492896"/>
            <a:ext cx="8062331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ovéPole 8"/>
          <p:cNvSpPr txBox="1"/>
          <p:nvPr/>
        </p:nvSpPr>
        <p:spPr>
          <a:xfrm>
            <a:off x="8244408" y="6165304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B10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44016" y="188640"/>
            <a:ext cx="7772400" cy="705321"/>
          </a:xfrm>
        </p:spPr>
        <p:txBody>
          <a:bodyPr>
            <a:normAutofit/>
          </a:bodyPr>
          <a:lstStyle/>
          <a:p>
            <a:pPr algn="l"/>
            <a:r>
              <a:rPr lang="cs-CZ" sz="3600" b="1" dirty="0" smtClean="0">
                <a:solidFill>
                  <a:schemeClr val="bg1"/>
                </a:solidFill>
              </a:rPr>
              <a:t>Komplexní rozbor</a:t>
            </a:r>
            <a:endParaRPr lang="cs-CZ" sz="3600" b="1" dirty="0">
              <a:solidFill>
                <a:schemeClr val="bg1"/>
              </a:solidFill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472008" y="980728"/>
            <a:ext cx="8348464" cy="5400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cs-CZ" sz="31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539552" y="1124744"/>
            <a:ext cx="8348464" cy="5400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lvl="0">
              <a:spcBef>
                <a:spcPct val="0"/>
              </a:spcBef>
            </a:pPr>
            <a:r>
              <a:rPr lang="cs-CZ" sz="3000" b="1" dirty="0" smtClean="0">
                <a:latin typeface="+mj-lt"/>
                <a:ea typeface="+mj-ea"/>
                <a:cs typeface="+mj-cs"/>
              </a:rPr>
              <a:t>Na mezinárodní konferenci byl pozván jako odborník.</a:t>
            </a:r>
            <a:endParaRPr kumimoji="0" lang="cs-CZ" sz="3000" b="1" i="0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8244408" y="6165304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B6</a:t>
            </a:r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348880"/>
            <a:ext cx="7729117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472008" y="980728"/>
            <a:ext cx="8348464" cy="54006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marL="742950" marR="0" lvl="0" indent="-74295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sz="5000" b="1" dirty="0" smtClean="0">
                <a:latin typeface="+mj-lt"/>
                <a:ea typeface="+mj-ea"/>
                <a:cs typeface="+mj-cs"/>
              </a:rPr>
              <a:t>JAZYKOVÝ PROSEMINÁŘ 2</a:t>
            </a:r>
          </a:p>
          <a:p>
            <a:pPr marL="742950" marR="0" lvl="0" indent="-74295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cs-CZ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Kamil Kopecký</a:t>
            </a:r>
          </a:p>
          <a:p>
            <a:pPr marL="742950" marR="0" lvl="0" indent="-74295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cs-CZ" sz="3200" dirty="0">
              <a:latin typeface="+mj-lt"/>
              <a:ea typeface="+mj-ea"/>
              <a:cs typeface="+mj-cs"/>
            </a:endParaRPr>
          </a:p>
          <a:p>
            <a:pPr marL="742950" marR="0" lvl="0" indent="-74295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cs-CZ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LEKCE 2</a:t>
            </a:r>
          </a:p>
          <a:p>
            <a:pPr marL="742950" marR="0" lvl="0" indent="-74295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cs-CZ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PŘÍSUDEK</a:t>
            </a:r>
          </a:p>
        </p:txBody>
      </p:sp>
      <p:sp>
        <p:nvSpPr>
          <p:cNvPr id="6" name="Obdélník 5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472008" y="980728"/>
            <a:ext cx="8348464" cy="54006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marL="742950" marR="0" lvl="0" indent="-74295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sz="5000" b="1" dirty="0" smtClean="0">
                <a:latin typeface="+mj-lt"/>
                <a:ea typeface="+mj-ea"/>
                <a:cs typeface="+mj-cs"/>
              </a:rPr>
              <a:t>JAZYKOVÝ PROSEMINÁŘ 2</a:t>
            </a:r>
          </a:p>
          <a:p>
            <a:pPr marL="742950" marR="0" lvl="0" indent="-74295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cs-CZ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Kamil Kopecký</a:t>
            </a:r>
          </a:p>
          <a:p>
            <a:pPr marL="742950" marR="0" lvl="0" indent="-74295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cs-CZ" sz="3200" dirty="0">
              <a:latin typeface="+mj-lt"/>
              <a:ea typeface="+mj-ea"/>
              <a:cs typeface="+mj-cs"/>
            </a:endParaRPr>
          </a:p>
          <a:p>
            <a:pPr marL="742950" marR="0" lvl="0" indent="-74295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cs-CZ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LEKCE</a:t>
            </a:r>
            <a:r>
              <a:rPr kumimoji="0" lang="cs-CZ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1</a:t>
            </a:r>
          </a:p>
          <a:p>
            <a:pPr marL="742950" marR="0" lvl="0" indent="-74295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cs-CZ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VZTAHY MEZI VĚTNÝMI ČLENY </a:t>
            </a:r>
          </a:p>
          <a:p>
            <a:pPr marL="742950" marR="0" lvl="0" indent="-74295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cs-CZ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PODMĚT</a:t>
            </a:r>
            <a:endParaRPr kumimoji="0" lang="cs-CZ" sz="32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6" y="188640"/>
            <a:ext cx="7772400" cy="705321"/>
          </a:xfrm>
        </p:spPr>
        <p:txBody>
          <a:bodyPr>
            <a:normAutofit/>
          </a:bodyPr>
          <a:lstStyle/>
          <a:p>
            <a:pPr algn="l"/>
            <a:r>
              <a:rPr lang="cs-CZ" sz="3600" b="1" dirty="0" smtClean="0">
                <a:solidFill>
                  <a:schemeClr val="bg1"/>
                </a:solidFill>
              </a:rPr>
              <a:t>PŘÍSUDEK</a:t>
            </a:r>
            <a:endParaRPr lang="cs-CZ" sz="3600" b="1" dirty="0">
              <a:solidFill>
                <a:schemeClr val="bg1"/>
              </a:solidFill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472008" y="980728"/>
            <a:ext cx="8348464" cy="5400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cs-CZ" sz="31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Nadpis 1"/>
          <p:cNvSpPr txBox="1">
            <a:spLocks/>
          </p:cNvSpPr>
          <p:nvPr/>
        </p:nvSpPr>
        <p:spPr>
          <a:xfrm>
            <a:off x="395536" y="1124744"/>
            <a:ext cx="8348464" cy="345638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cs-CZ" sz="31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Co o něm víme?</a:t>
            </a:r>
            <a:endParaRPr lang="cs-CZ" sz="3100" b="1" baseline="0" dirty="0" smtClean="0">
              <a:latin typeface="+mj-lt"/>
              <a:ea typeface="+mj-ea"/>
              <a:cs typeface="+mj-cs"/>
            </a:endParaRP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cs-CZ" sz="31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146" name="Picture 2" descr="http://en.hdyo.org/assets/ask-question-2-fb180173e13f21ad6ae73ba29b08cd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945232"/>
            <a:ext cx="5652120" cy="5652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6" y="188640"/>
            <a:ext cx="7772400" cy="705321"/>
          </a:xfrm>
        </p:spPr>
        <p:txBody>
          <a:bodyPr>
            <a:normAutofit/>
          </a:bodyPr>
          <a:lstStyle/>
          <a:p>
            <a:pPr algn="l"/>
            <a:r>
              <a:rPr lang="cs-CZ" sz="3600" b="1" dirty="0" smtClean="0">
                <a:solidFill>
                  <a:schemeClr val="bg1"/>
                </a:solidFill>
              </a:rPr>
              <a:t>Typy přísudku</a:t>
            </a:r>
            <a:endParaRPr lang="cs-CZ" sz="3600" b="1" dirty="0">
              <a:solidFill>
                <a:schemeClr val="bg1"/>
              </a:solidFill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472008" y="980728"/>
            <a:ext cx="8348464" cy="5400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cs-CZ" sz="31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395536" y="1124744"/>
            <a:ext cx="8348464" cy="525658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AutoNum type="alphaUcPeriod"/>
              <a:tabLst/>
              <a:defRPr/>
            </a:pPr>
            <a:r>
              <a:rPr kumimoji="0" lang="cs-CZ" sz="3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SLOVESNÝ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AutoNum type="alphaLcParenR"/>
              <a:tabLst/>
              <a:defRPr/>
            </a:pPr>
            <a:r>
              <a:rPr lang="cs-CZ" sz="3100" b="1" dirty="0" smtClean="0">
                <a:latin typeface="+mj-lt"/>
                <a:ea typeface="+mj-ea"/>
                <a:cs typeface="+mj-cs"/>
              </a:rPr>
              <a:t>Jednoduchý (tvar jednoho slovesa)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sz="3100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Pomáhám</a:t>
            </a:r>
            <a:r>
              <a:rPr lang="cs-CZ" sz="3100" dirty="0" smtClean="0">
                <a:latin typeface="+mj-lt"/>
                <a:ea typeface="+mj-ea"/>
                <a:cs typeface="+mj-cs"/>
              </a:rPr>
              <a:t> dědečkovi. </a:t>
            </a:r>
            <a:r>
              <a:rPr lang="cs-CZ" sz="3100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Pomohl bych </a:t>
            </a:r>
            <a:r>
              <a:rPr lang="cs-CZ" sz="3100" dirty="0" smtClean="0">
                <a:latin typeface="+mj-lt"/>
                <a:ea typeface="+mj-ea"/>
                <a:cs typeface="+mj-cs"/>
              </a:rPr>
              <a:t>dědečkovi. </a:t>
            </a:r>
            <a:r>
              <a:rPr lang="cs-CZ" sz="3100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Pomáhal jsem </a:t>
            </a:r>
            <a:r>
              <a:rPr lang="cs-CZ" sz="3100" dirty="0" smtClean="0">
                <a:latin typeface="+mj-lt"/>
                <a:ea typeface="+mj-ea"/>
                <a:cs typeface="+mj-cs"/>
              </a:rPr>
              <a:t>dědečkovi. Pracovna </a:t>
            </a:r>
            <a:r>
              <a:rPr lang="cs-CZ" sz="3100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je uklizena </a:t>
            </a:r>
            <a:r>
              <a:rPr lang="cs-CZ" sz="3100" dirty="0" smtClean="0">
                <a:latin typeface="+mj-lt"/>
                <a:ea typeface="+mj-ea"/>
                <a:cs typeface="+mj-cs"/>
              </a:rPr>
              <a:t>(tvar trpného rodu). Oni </a:t>
            </a:r>
            <a:r>
              <a:rPr lang="cs-CZ" sz="3100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by</a:t>
            </a:r>
            <a:r>
              <a:rPr lang="cs-CZ" sz="3100" dirty="0" smtClean="0">
                <a:latin typeface="+mj-lt"/>
                <a:ea typeface="+mj-ea"/>
                <a:cs typeface="+mj-cs"/>
              </a:rPr>
              <a:t> to </a:t>
            </a:r>
            <a:r>
              <a:rPr lang="cs-CZ" sz="3100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byli bývali udělali</a:t>
            </a:r>
            <a:r>
              <a:rPr lang="cs-CZ" sz="3100" dirty="0" smtClean="0">
                <a:latin typeface="+mj-lt"/>
                <a:ea typeface="+mj-ea"/>
                <a:cs typeface="+mj-cs"/>
              </a:rPr>
              <a:t>.</a:t>
            </a:r>
            <a:endParaRPr lang="cs-CZ" sz="3100" dirty="0">
              <a:latin typeface="+mj-lt"/>
              <a:ea typeface="+mj-ea"/>
              <a:cs typeface="+mj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AutoNum type="alphaLcParenR"/>
              <a:tabLst/>
              <a:defRPr/>
            </a:pPr>
            <a:endParaRPr lang="cs-CZ" sz="3100" b="1" dirty="0" smtClean="0">
              <a:latin typeface="+mj-lt"/>
              <a:ea typeface="+mj-ea"/>
              <a:cs typeface="+mj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AutoNum type="alphaLcParenR"/>
              <a:tabLst/>
              <a:defRPr/>
            </a:pPr>
            <a:r>
              <a:rPr kumimoji="0" lang="cs-CZ" sz="31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Složený (využívá pomocných sloves)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sz="3100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Musím pomoci </a:t>
            </a:r>
            <a:r>
              <a:rPr lang="cs-CZ" sz="3100" dirty="0" smtClean="0">
                <a:latin typeface="+mj-lt"/>
                <a:ea typeface="+mj-ea"/>
                <a:cs typeface="+mj-cs"/>
              </a:rPr>
              <a:t>dědečkovi. </a:t>
            </a:r>
            <a:r>
              <a:rPr lang="cs-CZ" sz="3100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Chtěl zpívat</a:t>
            </a:r>
            <a:r>
              <a:rPr lang="cs-CZ" sz="3100" dirty="0" smtClean="0">
                <a:latin typeface="+mj-lt"/>
                <a:ea typeface="+mj-ea"/>
                <a:cs typeface="+mj-cs"/>
              </a:rPr>
              <a:t>. </a:t>
            </a:r>
            <a:r>
              <a:rPr lang="cs-CZ" sz="3100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Začalo pršet</a:t>
            </a:r>
            <a:r>
              <a:rPr lang="cs-CZ" sz="3100" dirty="0" smtClean="0">
                <a:latin typeface="+mj-lt"/>
                <a:ea typeface="+mj-ea"/>
                <a:cs typeface="+mj-cs"/>
              </a:rPr>
              <a:t>.</a:t>
            </a:r>
            <a:endParaRPr kumimoji="0" lang="cs-CZ" sz="31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cs-CZ" sz="31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cs-CZ" sz="31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6" y="188640"/>
            <a:ext cx="7772400" cy="705321"/>
          </a:xfrm>
        </p:spPr>
        <p:txBody>
          <a:bodyPr>
            <a:normAutofit/>
          </a:bodyPr>
          <a:lstStyle/>
          <a:p>
            <a:pPr algn="l"/>
            <a:r>
              <a:rPr lang="cs-CZ" sz="3600" b="1" dirty="0" smtClean="0">
                <a:solidFill>
                  <a:schemeClr val="bg1"/>
                </a:solidFill>
              </a:rPr>
              <a:t>Typy přísudku</a:t>
            </a:r>
            <a:endParaRPr lang="cs-CZ" sz="3600" b="1" dirty="0">
              <a:solidFill>
                <a:schemeClr val="bg1"/>
              </a:solidFill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472008" y="980728"/>
            <a:ext cx="8348464" cy="5400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cs-CZ" sz="31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395536" y="1124744"/>
            <a:ext cx="8348464" cy="525658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sz="3100" b="1" dirty="0" smtClean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B. JMENNÝ SE SPONOU (VERBONOMINÁLNÍ)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cs-CZ" sz="3100" b="1" dirty="0" smtClean="0">
                <a:latin typeface="+mj-lt"/>
                <a:ea typeface="+mj-ea"/>
                <a:cs typeface="+mj-cs"/>
              </a:rPr>
              <a:t>kombinuje sponové sloveso + jméno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cs-CZ" sz="3100" b="1" dirty="0" smtClean="0">
                <a:latin typeface="+mj-lt"/>
                <a:ea typeface="+mj-ea"/>
                <a:cs typeface="+mj-cs"/>
              </a:rPr>
              <a:t>Sponová slovesa: </a:t>
            </a:r>
            <a:r>
              <a:rPr lang="cs-CZ" sz="3100" b="1" u="sng" dirty="0" smtClean="0">
                <a:latin typeface="+mj-lt"/>
                <a:ea typeface="+mj-ea"/>
                <a:cs typeface="+mj-cs"/>
              </a:rPr>
              <a:t>být, bývat, stát se, stávat se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cs-CZ" sz="3100" dirty="0">
              <a:latin typeface="+mj-lt"/>
              <a:ea typeface="+mj-ea"/>
              <a:cs typeface="+mj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sz="3100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Stal se učitelem. Byl vtipný.  Nebyl vítězem.</a:t>
            </a: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cs-CZ" sz="31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1034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6" y="188640"/>
            <a:ext cx="7772400" cy="705321"/>
          </a:xfrm>
        </p:spPr>
        <p:txBody>
          <a:bodyPr>
            <a:normAutofit/>
          </a:bodyPr>
          <a:lstStyle/>
          <a:p>
            <a:pPr algn="l"/>
            <a:r>
              <a:rPr lang="cs-CZ" sz="3600" b="1" dirty="0" smtClean="0">
                <a:solidFill>
                  <a:schemeClr val="bg1"/>
                </a:solidFill>
              </a:rPr>
              <a:t>Typy přísudku</a:t>
            </a:r>
            <a:endParaRPr lang="cs-CZ" sz="3600" b="1" dirty="0">
              <a:solidFill>
                <a:schemeClr val="bg1"/>
              </a:solidFill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472008" y="980728"/>
            <a:ext cx="8348464" cy="5400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cs-CZ" sz="31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395536" y="1124744"/>
            <a:ext cx="8348464" cy="525658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sz="3100" b="1" dirty="0" smtClean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C. JMENNÝ (BEZE SPONY) / NESLOVESNÝ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cs-CZ" sz="3100" b="1" dirty="0" smtClean="0">
                <a:latin typeface="+mj-lt"/>
                <a:ea typeface="+mj-ea"/>
                <a:cs typeface="+mj-cs"/>
              </a:rPr>
              <a:t>Došlo k vypuštění (elipse) spony: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cs-CZ" sz="3100" dirty="0">
              <a:latin typeface="+mj-lt"/>
              <a:ea typeface="+mj-ea"/>
              <a:cs typeface="+mj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sz="3100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Kouření </a:t>
            </a:r>
            <a:r>
              <a:rPr lang="cs-CZ" sz="3100" strike="sngStrike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je</a:t>
            </a:r>
            <a:r>
              <a:rPr lang="cs-CZ" sz="3100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 zakázáno. -</a:t>
            </a:r>
            <a:r>
              <a:rPr lang="en-US" sz="3100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&gt; Kou</a:t>
            </a:r>
            <a:r>
              <a:rPr lang="cs-CZ" sz="3100" dirty="0" err="1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ření</a:t>
            </a:r>
            <a:r>
              <a:rPr lang="cs-CZ" sz="3100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 zakázáno.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sz="3100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Učení </a:t>
            </a:r>
            <a:r>
              <a:rPr lang="cs-CZ" sz="3100" strike="sngStrike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je</a:t>
            </a:r>
            <a:r>
              <a:rPr lang="cs-CZ" sz="3100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 mučení. -</a:t>
            </a:r>
            <a:r>
              <a:rPr lang="en-US" sz="3100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&gt; U</a:t>
            </a:r>
            <a:r>
              <a:rPr lang="cs-CZ" sz="3100" dirty="0" err="1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čení</a:t>
            </a:r>
            <a:r>
              <a:rPr lang="cs-CZ" sz="3100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 mučení.</a:t>
            </a: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cs-CZ" sz="31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8973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6" y="188640"/>
            <a:ext cx="7772400" cy="705321"/>
          </a:xfrm>
        </p:spPr>
        <p:txBody>
          <a:bodyPr>
            <a:normAutofit/>
          </a:bodyPr>
          <a:lstStyle/>
          <a:p>
            <a:pPr algn="l"/>
            <a:r>
              <a:rPr lang="cs-CZ" sz="3600" b="1" dirty="0" smtClean="0">
                <a:solidFill>
                  <a:schemeClr val="bg1"/>
                </a:solidFill>
              </a:rPr>
              <a:t>Typy přísudku</a:t>
            </a:r>
            <a:endParaRPr lang="cs-CZ" sz="3600" b="1" dirty="0">
              <a:solidFill>
                <a:schemeClr val="bg1"/>
              </a:solidFill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472008" y="980728"/>
            <a:ext cx="8348464" cy="5400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cs-CZ" sz="31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395536" y="1124744"/>
            <a:ext cx="8348464" cy="525658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sz="3100" b="1" dirty="0" smtClean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D. DALŠÍ FORMY VYJÁDŘENÍ PŘÍSUDKU (NESLOVESNÝ PŘÍSUDEK)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cs-CZ" sz="3100" b="1" dirty="0" smtClean="0">
                <a:latin typeface="+mj-lt"/>
                <a:ea typeface="+mj-ea"/>
                <a:cs typeface="+mj-cs"/>
              </a:rPr>
              <a:t>např. pomocí citoslovce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cs-CZ" sz="3100" dirty="0">
              <a:latin typeface="+mj-lt"/>
              <a:ea typeface="+mj-ea"/>
              <a:cs typeface="+mj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sz="3100" dirty="0" smtClean="0">
                <a:latin typeface="+mj-lt"/>
                <a:ea typeface="+mj-ea"/>
                <a:cs typeface="+mj-cs"/>
              </a:rPr>
              <a:t>Žába </a:t>
            </a:r>
            <a:r>
              <a:rPr lang="cs-CZ" sz="3100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hop</a:t>
            </a:r>
            <a:r>
              <a:rPr lang="cs-CZ" sz="3100" dirty="0" smtClean="0">
                <a:latin typeface="+mj-lt"/>
                <a:ea typeface="+mj-ea"/>
                <a:cs typeface="+mj-cs"/>
              </a:rPr>
              <a:t> do vody. Husité </a:t>
            </a:r>
            <a:r>
              <a:rPr lang="cs-CZ" sz="3100" dirty="0" err="1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hrr</a:t>
            </a:r>
            <a:r>
              <a:rPr lang="cs-CZ" sz="3100" dirty="0" smtClean="0">
                <a:latin typeface="+mj-lt"/>
                <a:ea typeface="+mj-ea"/>
                <a:cs typeface="+mj-cs"/>
              </a:rPr>
              <a:t> na nepřítele.</a:t>
            </a: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cs-CZ" sz="31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cs-CZ" sz="3100" b="1" dirty="0" smtClean="0">
                <a:latin typeface="+mj-lt"/>
                <a:ea typeface="+mj-ea"/>
                <a:cs typeface="+mj-cs"/>
              </a:rPr>
              <a:t>např. pomocí zájmen</a:t>
            </a: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cs-CZ" sz="31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sz="3100" dirty="0" smtClean="0">
                <a:latin typeface="+mj-lt"/>
                <a:ea typeface="+mj-ea"/>
                <a:cs typeface="+mj-cs"/>
              </a:rPr>
              <a:t>Já ti jednu </a:t>
            </a:r>
            <a:r>
              <a:rPr lang="cs-CZ" sz="3100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to</a:t>
            </a:r>
            <a:r>
              <a:rPr lang="cs-CZ" sz="3100" dirty="0" smtClean="0">
                <a:latin typeface="+mj-lt"/>
                <a:ea typeface="+mj-ea"/>
                <a:cs typeface="+mj-cs"/>
              </a:rPr>
              <a:t>!</a:t>
            </a:r>
            <a:endParaRPr kumimoji="0" lang="cs-CZ" sz="31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8162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6" y="188640"/>
            <a:ext cx="7772400" cy="705321"/>
          </a:xfrm>
        </p:spPr>
        <p:txBody>
          <a:bodyPr>
            <a:normAutofit/>
          </a:bodyPr>
          <a:lstStyle/>
          <a:p>
            <a:pPr algn="l"/>
            <a:r>
              <a:rPr lang="cs-CZ" sz="3600" b="1" dirty="0" smtClean="0">
                <a:solidFill>
                  <a:schemeClr val="bg1"/>
                </a:solidFill>
              </a:rPr>
              <a:t>Typy přísudku</a:t>
            </a:r>
            <a:endParaRPr lang="cs-CZ" sz="3600" b="1" dirty="0">
              <a:solidFill>
                <a:schemeClr val="bg1"/>
              </a:solidFill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472008" y="980728"/>
            <a:ext cx="8348464" cy="5400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cs-CZ" sz="31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395536" y="1124744"/>
            <a:ext cx="8348464" cy="525658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lnSpcReduction="10000"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sz="3100" b="1" noProof="0" dirty="0" smtClean="0">
                <a:latin typeface="+mj-lt"/>
                <a:ea typeface="+mj-ea"/>
                <a:cs typeface="+mj-cs"/>
              </a:rPr>
              <a:t>U sloves rozeznáváme:</a:t>
            </a:r>
            <a:br>
              <a:rPr lang="cs-CZ" sz="3100" b="1" noProof="0" dirty="0" smtClean="0">
                <a:latin typeface="+mj-lt"/>
                <a:ea typeface="+mj-ea"/>
                <a:cs typeface="+mj-cs"/>
              </a:rPr>
            </a:br>
            <a:r>
              <a:rPr lang="cs-CZ" sz="3100" b="1" noProof="0" dirty="0" smtClean="0">
                <a:latin typeface="+mj-lt"/>
                <a:ea typeface="+mj-ea"/>
                <a:cs typeface="+mj-cs"/>
              </a:rPr>
              <a:t>1. Jednoduchý slovesný tvar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sz="3100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Jedu, nakup, prosí, pomoz, zakopej, vstává…</a:t>
            </a:r>
            <a:endParaRPr lang="cs-CZ" sz="3100" noProof="0" dirty="0" smtClean="0">
              <a:solidFill>
                <a:srgbClr val="00B050"/>
              </a:solidFill>
              <a:latin typeface="+mj-lt"/>
              <a:ea typeface="+mj-ea"/>
              <a:cs typeface="+mj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cs-CZ" sz="3100" b="1" i="0" u="none" strike="noStrike" kern="1200" cap="none" spc="0" normalizeH="0" baseline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2.</a:t>
            </a:r>
            <a:r>
              <a:rPr kumimoji="0" lang="cs-CZ" sz="3100" b="1" i="0" u="none" strike="noStrike" kern="1200" cap="none" spc="0" normalizeH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Složený slovesný tvar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sz="3100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Byl bych uměl, byla vypita, bude kupovat, myslel bych, byl bych najedl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cs-CZ" sz="3100" b="1" i="0" u="none" strike="noStrike" kern="1200" cap="none" spc="0" normalizeH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sz="3100" b="1" dirty="0" smtClean="0">
                <a:latin typeface="+mj-lt"/>
                <a:ea typeface="+mj-ea"/>
                <a:cs typeface="+mj-cs"/>
              </a:rPr>
              <a:t>Složený slovesný tvar se skládá z:</a:t>
            </a:r>
            <a:br>
              <a:rPr lang="cs-CZ" sz="3100" b="1" dirty="0" smtClean="0">
                <a:latin typeface="+mj-lt"/>
                <a:ea typeface="+mj-ea"/>
                <a:cs typeface="+mj-cs"/>
              </a:rPr>
            </a:br>
            <a:r>
              <a:rPr lang="cs-CZ" sz="3100" b="1" dirty="0" smtClean="0">
                <a:latin typeface="+mj-lt"/>
                <a:ea typeface="+mj-ea"/>
                <a:cs typeface="+mj-cs"/>
              </a:rPr>
              <a:t>- </a:t>
            </a:r>
            <a:r>
              <a:rPr lang="cs-CZ" sz="3100" b="1" u="sng" dirty="0" smtClean="0">
                <a:latin typeface="+mj-lt"/>
                <a:ea typeface="+mj-ea"/>
                <a:cs typeface="+mj-cs"/>
              </a:rPr>
              <a:t>pomocného slovesa </a:t>
            </a:r>
            <a:r>
              <a:rPr lang="cs-CZ" sz="3100" b="1" dirty="0" smtClean="0">
                <a:latin typeface="+mj-lt"/>
                <a:ea typeface="+mj-ea"/>
                <a:cs typeface="+mj-cs"/>
              </a:rPr>
              <a:t>a </a:t>
            </a:r>
            <a:r>
              <a:rPr lang="cs-CZ" sz="3100" b="1" u="sng" dirty="0" smtClean="0">
                <a:latin typeface="+mj-lt"/>
                <a:ea typeface="+mj-ea"/>
                <a:cs typeface="+mj-cs"/>
              </a:rPr>
              <a:t>příčestí činného či trpného nebo infinitivu</a:t>
            </a:r>
            <a:endParaRPr kumimoji="0" lang="cs-CZ" sz="3100" b="1" i="0" u="sng" strike="noStrike" kern="1200" cap="none" spc="0" normalizeH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cs-CZ" sz="3100" b="1" baseline="0" noProof="0" dirty="0" smtClean="0">
              <a:latin typeface="+mj-lt"/>
              <a:ea typeface="+mj-ea"/>
              <a:cs typeface="+mj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cs-CZ" sz="3100" b="1" i="0" u="none" strike="noStrike" kern="1200" cap="none" spc="0" normalizeH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V obou případech jde o </a:t>
            </a:r>
            <a:r>
              <a:rPr kumimoji="0" lang="cs-CZ" sz="3100" b="1" i="0" u="none" strike="noStrike" kern="1200" cap="none" spc="0" normalizeH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tvar jednoho slovesa</a:t>
            </a:r>
            <a:r>
              <a:rPr kumimoji="0" lang="cs-CZ" sz="3100" b="1" i="0" u="none" strike="noStrike" kern="1200" cap="none" spc="0" normalizeH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  <a:endParaRPr kumimoji="0" lang="cs-CZ" sz="31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8162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6" y="188640"/>
            <a:ext cx="7772400" cy="705321"/>
          </a:xfrm>
        </p:spPr>
        <p:txBody>
          <a:bodyPr>
            <a:normAutofit/>
          </a:bodyPr>
          <a:lstStyle/>
          <a:p>
            <a:pPr algn="l"/>
            <a:r>
              <a:rPr lang="cs-CZ" sz="3600" b="1" dirty="0" smtClean="0">
                <a:solidFill>
                  <a:schemeClr val="bg1"/>
                </a:solidFill>
              </a:rPr>
              <a:t>Urči druhy přísudku</a:t>
            </a:r>
            <a:endParaRPr lang="cs-CZ" sz="3600" b="1" dirty="0">
              <a:solidFill>
                <a:schemeClr val="bg1"/>
              </a:solidFill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472008" y="980728"/>
            <a:ext cx="8348464" cy="5400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cs-CZ" sz="31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395536" y="1124744"/>
            <a:ext cx="8348464" cy="525658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92500" lnSpcReduction="20000"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cs-CZ" sz="31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Matka je na venkově.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sz="3100" b="1" dirty="0" smtClean="0">
                <a:latin typeface="+mj-lt"/>
                <a:ea typeface="+mj-ea"/>
                <a:cs typeface="+mj-cs"/>
              </a:rPr>
              <a:t>Eva byla nemocná.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cs-CZ" sz="31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Je dusno.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sz="3100" b="1" dirty="0" smtClean="0">
                <a:latin typeface="+mj-lt"/>
                <a:ea typeface="+mj-ea"/>
                <a:cs typeface="+mj-cs"/>
              </a:rPr>
              <a:t>Všichni jako by oněměli hrůzou.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cs-CZ" sz="31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Jejím autorem je Karel Čapek.</a:t>
            </a:r>
            <a:br>
              <a:rPr kumimoji="0" lang="cs-CZ" sz="31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cs-CZ" sz="31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Petr se stal učitelem.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sz="3100" b="1" dirty="0" smtClean="0">
                <a:latin typeface="+mj-lt"/>
                <a:ea typeface="+mj-ea"/>
                <a:cs typeface="+mj-cs"/>
              </a:rPr>
              <a:t>Konečně jsou všichni v lese.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cs-CZ" sz="31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Sahara</a:t>
            </a:r>
            <a:r>
              <a:rPr kumimoji="0" lang="cs-CZ" sz="31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je v Africe.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sz="3100" b="1" baseline="0" dirty="0" err="1" smtClean="0">
                <a:latin typeface="+mj-lt"/>
                <a:ea typeface="+mj-ea"/>
                <a:cs typeface="+mj-cs"/>
              </a:rPr>
              <a:t>Zilvarův</a:t>
            </a:r>
            <a:r>
              <a:rPr lang="cs-CZ" sz="3100" b="1" dirty="0" smtClean="0">
                <a:latin typeface="+mj-lt"/>
                <a:ea typeface="+mj-ea"/>
                <a:cs typeface="+mj-cs"/>
              </a:rPr>
              <a:t> tatínek hloupý?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cs-CZ" sz="31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Pes</a:t>
            </a:r>
            <a:r>
              <a:rPr kumimoji="0" lang="cs-CZ" sz="31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nejlepším přítelem člověka.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sz="3100" b="1" baseline="0" dirty="0" smtClean="0">
                <a:latin typeface="+mj-lt"/>
                <a:ea typeface="+mj-ea"/>
                <a:cs typeface="+mj-cs"/>
              </a:rPr>
              <a:t>Vrabec frnk</a:t>
            </a:r>
            <a:r>
              <a:rPr lang="cs-CZ" sz="3100" b="1" dirty="0" smtClean="0">
                <a:latin typeface="+mj-lt"/>
                <a:ea typeface="+mj-ea"/>
                <a:cs typeface="+mj-cs"/>
              </a:rPr>
              <a:t> do křoví.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cs-CZ" sz="31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Bratr</a:t>
            </a:r>
            <a:r>
              <a:rPr kumimoji="0" lang="cs-CZ" sz="31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je voják.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sz="3100" b="1" baseline="0" dirty="0" smtClean="0">
                <a:latin typeface="+mj-lt"/>
                <a:ea typeface="+mj-ea"/>
                <a:cs typeface="+mj-cs"/>
              </a:rPr>
              <a:t>Karel byl pochválen.</a:t>
            </a:r>
            <a:endParaRPr kumimoji="0" lang="cs-CZ" sz="31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8162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6" y="188640"/>
            <a:ext cx="7772400" cy="705321"/>
          </a:xfrm>
        </p:spPr>
        <p:txBody>
          <a:bodyPr>
            <a:normAutofit/>
          </a:bodyPr>
          <a:lstStyle/>
          <a:p>
            <a:pPr algn="l"/>
            <a:r>
              <a:rPr lang="cs-CZ" sz="3600" b="1" dirty="0" smtClean="0">
                <a:solidFill>
                  <a:schemeClr val="bg1"/>
                </a:solidFill>
              </a:rPr>
              <a:t>Urči druhy přísudku</a:t>
            </a:r>
            <a:endParaRPr lang="cs-CZ" sz="3600" b="1" dirty="0">
              <a:solidFill>
                <a:schemeClr val="bg1"/>
              </a:solidFill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472008" y="980728"/>
            <a:ext cx="8348464" cy="5400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cs-CZ" sz="31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395536" y="1124744"/>
            <a:ext cx="8348464" cy="525658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92500" lnSpcReduction="20000"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cs-CZ" sz="31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Matka </a:t>
            </a:r>
            <a:r>
              <a:rPr kumimoji="0" lang="cs-CZ" sz="3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je</a:t>
            </a:r>
            <a:r>
              <a:rPr kumimoji="0" lang="cs-CZ" sz="31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na venkově. </a:t>
            </a:r>
            <a:r>
              <a:rPr lang="cs-CZ" sz="3100" b="1" noProof="0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(slovesný jednoduchý)</a:t>
            </a:r>
            <a:endParaRPr kumimoji="0" lang="cs-CZ" sz="31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sz="3100" b="1" dirty="0" smtClean="0">
                <a:latin typeface="+mj-lt"/>
                <a:ea typeface="+mj-ea"/>
                <a:cs typeface="+mj-cs"/>
              </a:rPr>
              <a:t>Eva </a:t>
            </a:r>
            <a:r>
              <a:rPr lang="cs-CZ" sz="3100" b="1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byla nemocná</a:t>
            </a:r>
            <a:r>
              <a:rPr lang="cs-CZ" sz="3100" b="1" dirty="0" smtClean="0">
                <a:latin typeface="+mj-lt"/>
                <a:ea typeface="+mj-ea"/>
                <a:cs typeface="+mj-cs"/>
              </a:rPr>
              <a:t>. </a:t>
            </a:r>
            <a:r>
              <a:rPr lang="cs-CZ" sz="3100" b="1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(</a:t>
            </a:r>
            <a:r>
              <a:rPr lang="cs-CZ" sz="3100" b="1" dirty="0" err="1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verbonominální</a:t>
            </a:r>
            <a:r>
              <a:rPr lang="cs-CZ" sz="3100" b="1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)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cs-CZ" sz="3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Je dusno</a:t>
            </a:r>
            <a:r>
              <a:rPr kumimoji="0" lang="cs-CZ" sz="31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. </a:t>
            </a:r>
            <a:r>
              <a:rPr lang="cs-CZ" sz="3100" b="1" noProof="0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(</a:t>
            </a:r>
            <a:r>
              <a:rPr lang="cs-CZ" sz="3100" b="1" noProof="0" dirty="0" err="1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verbonominální</a:t>
            </a:r>
            <a:r>
              <a:rPr lang="cs-CZ" sz="3100" b="1" noProof="0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)</a:t>
            </a:r>
            <a:endParaRPr kumimoji="0" lang="cs-CZ" sz="31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sz="3100" b="1" dirty="0" smtClean="0">
                <a:latin typeface="+mj-lt"/>
                <a:ea typeface="+mj-ea"/>
                <a:cs typeface="+mj-cs"/>
              </a:rPr>
              <a:t>Všichni </a:t>
            </a:r>
            <a:r>
              <a:rPr lang="cs-CZ" sz="3100" b="1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jako by oněměli</a:t>
            </a:r>
            <a:r>
              <a:rPr lang="cs-CZ" sz="3100" b="1" dirty="0" smtClean="0">
                <a:latin typeface="+mj-lt"/>
                <a:ea typeface="+mj-ea"/>
                <a:cs typeface="+mj-cs"/>
              </a:rPr>
              <a:t>. </a:t>
            </a:r>
            <a:r>
              <a:rPr lang="cs-CZ" sz="3100" b="1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(slovesný jednoduchý)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cs-CZ" sz="31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Jejím </a:t>
            </a:r>
            <a:r>
              <a:rPr kumimoji="0" lang="cs-CZ" sz="3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autorem je </a:t>
            </a:r>
            <a:r>
              <a:rPr kumimoji="0" lang="cs-CZ" sz="31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Karel Čapek. </a:t>
            </a:r>
            <a:r>
              <a:rPr kumimoji="0" lang="cs-CZ" sz="3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</a:t>
            </a:r>
            <a:r>
              <a:rPr kumimoji="0" lang="cs-CZ" sz="31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verbonominální</a:t>
            </a:r>
            <a:r>
              <a:rPr kumimoji="0" lang="cs-CZ" sz="3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  <a:r>
              <a:rPr kumimoji="0" lang="cs-CZ" sz="31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cs-CZ" sz="31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cs-CZ" sz="31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Petr </a:t>
            </a:r>
            <a:r>
              <a:rPr kumimoji="0" lang="cs-CZ" sz="3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</a:t>
            </a:r>
            <a:r>
              <a:rPr kumimoji="0" lang="cs-CZ" sz="3100" b="1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stal učitelem</a:t>
            </a:r>
            <a:r>
              <a:rPr kumimoji="0" lang="cs-CZ" sz="31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. </a:t>
            </a:r>
            <a:r>
              <a:rPr kumimoji="0" lang="cs-CZ" sz="3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</a:t>
            </a:r>
            <a:r>
              <a:rPr kumimoji="0" lang="cs-CZ" sz="31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verbonominální</a:t>
            </a:r>
            <a:r>
              <a:rPr kumimoji="0" lang="cs-CZ" sz="3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sz="3100" b="1" dirty="0" smtClean="0">
                <a:latin typeface="+mj-lt"/>
                <a:ea typeface="+mj-ea"/>
                <a:cs typeface="+mj-cs"/>
              </a:rPr>
              <a:t>Konečně </a:t>
            </a:r>
            <a:r>
              <a:rPr lang="cs-CZ" sz="3100" b="1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jsou</a:t>
            </a:r>
            <a:r>
              <a:rPr lang="cs-CZ" sz="3100" b="1" dirty="0" smtClean="0">
                <a:latin typeface="+mj-lt"/>
                <a:ea typeface="+mj-ea"/>
                <a:cs typeface="+mj-cs"/>
              </a:rPr>
              <a:t> všichni v lese. </a:t>
            </a:r>
            <a:r>
              <a:rPr lang="cs-CZ" sz="3100" b="1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(slovesný jednoduchý)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cs-CZ" sz="31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Sahara</a:t>
            </a:r>
            <a:r>
              <a:rPr kumimoji="0" lang="cs-CZ" sz="31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cs-CZ" sz="3100" b="1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je</a:t>
            </a:r>
            <a:r>
              <a:rPr kumimoji="0" lang="cs-CZ" sz="31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v Africe. (slovesný jednoduchý)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sz="3100" b="1" baseline="0" dirty="0" err="1" smtClean="0">
                <a:latin typeface="+mj-lt"/>
                <a:ea typeface="+mj-ea"/>
                <a:cs typeface="+mj-cs"/>
              </a:rPr>
              <a:t>Zilvarův</a:t>
            </a:r>
            <a:r>
              <a:rPr lang="cs-CZ" sz="3100" b="1" dirty="0" smtClean="0">
                <a:latin typeface="+mj-lt"/>
                <a:ea typeface="+mj-ea"/>
                <a:cs typeface="+mj-cs"/>
              </a:rPr>
              <a:t> tatínek </a:t>
            </a:r>
            <a:r>
              <a:rPr lang="cs-CZ" sz="3100" b="1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hloupý</a:t>
            </a:r>
            <a:r>
              <a:rPr lang="cs-CZ" sz="3100" b="1" dirty="0" smtClean="0">
                <a:latin typeface="+mj-lt"/>
                <a:ea typeface="+mj-ea"/>
                <a:cs typeface="+mj-cs"/>
              </a:rPr>
              <a:t>? </a:t>
            </a:r>
            <a:r>
              <a:rPr lang="cs-CZ" sz="3100" b="1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(jmenný - elipsa)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cs-CZ" sz="31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Pes</a:t>
            </a:r>
            <a:r>
              <a:rPr kumimoji="0" lang="cs-CZ" sz="31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nejlepším </a:t>
            </a:r>
            <a:r>
              <a:rPr kumimoji="0" lang="cs-CZ" sz="3100" b="1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přítelem</a:t>
            </a:r>
            <a:r>
              <a:rPr kumimoji="0" lang="cs-CZ" sz="31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člověka. </a:t>
            </a:r>
            <a:r>
              <a:rPr kumimoji="0" lang="cs-CZ" sz="3100" b="1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(jmenný – elipsa)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sz="3100" b="1" baseline="0" dirty="0" smtClean="0">
                <a:latin typeface="+mj-lt"/>
                <a:ea typeface="+mj-ea"/>
                <a:cs typeface="+mj-cs"/>
              </a:rPr>
              <a:t>Vrabec </a:t>
            </a:r>
            <a:r>
              <a:rPr lang="cs-CZ" sz="3100" b="1" baseline="0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frnk</a:t>
            </a:r>
            <a:r>
              <a:rPr lang="cs-CZ" sz="3100" b="1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 </a:t>
            </a:r>
            <a:r>
              <a:rPr lang="cs-CZ" sz="3100" b="1" dirty="0" smtClean="0">
                <a:latin typeface="+mj-lt"/>
                <a:ea typeface="+mj-ea"/>
                <a:cs typeface="+mj-cs"/>
              </a:rPr>
              <a:t>do křoví. </a:t>
            </a:r>
            <a:r>
              <a:rPr lang="cs-CZ" sz="3100" b="1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(vyjádřen citoslovcem)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cs-CZ" sz="31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Bratr</a:t>
            </a:r>
            <a:r>
              <a:rPr kumimoji="0" lang="cs-CZ" sz="31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cs-CZ" sz="3100" b="1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je voják</a:t>
            </a:r>
            <a:r>
              <a:rPr kumimoji="0" lang="cs-CZ" sz="31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. </a:t>
            </a:r>
            <a:r>
              <a:rPr kumimoji="0" lang="cs-CZ" sz="3100" b="1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</a:t>
            </a:r>
            <a:r>
              <a:rPr kumimoji="0" lang="cs-CZ" sz="3100" b="1" i="0" u="none" strike="noStrike" kern="1200" cap="none" spc="0" normalizeH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verbonominální</a:t>
            </a:r>
            <a:r>
              <a:rPr kumimoji="0" lang="cs-CZ" sz="3100" b="1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sz="3100" b="1" baseline="0" dirty="0" smtClean="0">
                <a:latin typeface="+mj-lt"/>
                <a:ea typeface="+mj-ea"/>
                <a:cs typeface="+mj-cs"/>
              </a:rPr>
              <a:t>Karel </a:t>
            </a:r>
            <a:r>
              <a:rPr lang="cs-CZ" sz="3100" b="1" baseline="0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byl pochválen</a:t>
            </a:r>
            <a:r>
              <a:rPr lang="cs-CZ" sz="3100" b="1" baseline="0" dirty="0" smtClean="0">
                <a:latin typeface="+mj-lt"/>
                <a:ea typeface="+mj-ea"/>
                <a:cs typeface="+mj-cs"/>
              </a:rPr>
              <a:t>. </a:t>
            </a:r>
            <a:r>
              <a:rPr lang="cs-CZ" sz="3100" b="1" baseline="0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(slovesný</a:t>
            </a:r>
            <a:r>
              <a:rPr lang="cs-CZ" sz="3100" b="1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 jednoduchý</a:t>
            </a:r>
            <a:r>
              <a:rPr lang="cs-CZ" sz="3100" b="1" baseline="0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)</a:t>
            </a:r>
            <a:endParaRPr kumimoji="0" lang="cs-CZ" sz="31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8162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6" y="188640"/>
            <a:ext cx="7772400" cy="705321"/>
          </a:xfrm>
        </p:spPr>
        <p:txBody>
          <a:bodyPr>
            <a:normAutofit/>
          </a:bodyPr>
          <a:lstStyle/>
          <a:p>
            <a:pPr algn="l"/>
            <a:r>
              <a:rPr lang="cs-CZ" sz="3600" b="1" dirty="0" smtClean="0">
                <a:solidFill>
                  <a:schemeClr val="bg1"/>
                </a:solidFill>
              </a:rPr>
              <a:t>Urči druhy přísudku</a:t>
            </a:r>
            <a:endParaRPr lang="cs-CZ" sz="3600" b="1" dirty="0">
              <a:solidFill>
                <a:schemeClr val="bg1"/>
              </a:solidFill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472008" y="980728"/>
            <a:ext cx="8348464" cy="5400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cs-CZ" sz="31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395536" y="1124744"/>
            <a:ext cx="8348464" cy="525658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lnSpcReduction="10000"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cs-CZ" sz="31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Zajíci</a:t>
            </a:r>
            <a:r>
              <a:rPr kumimoji="0" lang="cs-CZ" sz="31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by byli bývali téměř vyhubeni.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sz="3100" b="1" baseline="0" dirty="0" smtClean="0">
                <a:latin typeface="+mj-lt"/>
                <a:ea typeface="+mj-ea"/>
                <a:cs typeface="+mj-cs"/>
              </a:rPr>
              <a:t>My už máme zatopeno. </a:t>
            </a:r>
            <a:endParaRPr lang="cs-CZ" sz="3100" b="1" dirty="0" smtClean="0">
              <a:latin typeface="+mj-lt"/>
              <a:ea typeface="+mj-ea"/>
              <a:cs typeface="+mj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cs-CZ" sz="31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Pracovna</a:t>
            </a:r>
            <a:r>
              <a:rPr kumimoji="0" lang="cs-CZ" sz="31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je uklizena.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sz="3100" b="1" baseline="0" dirty="0" smtClean="0">
                <a:latin typeface="+mj-lt"/>
                <a:ea typeface="+mj-ea"/>
                <a:cs typeface="+mj-cs"/>
              </a:rPr>
              <a:t>Karel musel odejít. </a:t>
            </a:r>
            <a:endParaRPr lang="cs-CZ" sz="3100" b="1" dirty="0" smtClean="0">
              <a:latin typeface="+mj-lt"/>
              <a:ea typeface="+mj-ea"/>
              <a:cs typeface="+mj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cs-CZ" sz="31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Bratr se stal poslancem.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cs-CZ" sz="31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Tady</a:t>
            </a:r>
            <a:r>
              <a:rPr kumimoji="0" lang="cs-CZ" sz="31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muselo nedávno pršet.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sz="3100" b="1" baseline="0" dirty="0" smtClean="0">
                <a:latin typeface="+mj-lt"/>
                <a:ea typeface="+mj-ea"/>
                <a:cs typeface="+mj-cs"/>
              </a:rPr>
              <a:t>Otec začíná stárnout. </a:t>
            </a:r>
            <a:endParaRPr lang="cs-CZ" sz="3100" b="1" dirty="0" smtClean="0">
              <a:latin typeface="+mj-lt"/>
              <a:ea typeface="+mj-ea"/>
              <a:cs typeface="+mj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cs-CZ" sz="31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Petr si dal opravit auto.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sz="3100" b="1" dirty="0" smtClean="0">
                <a:latin typeface="+mj-lt"/>
                <a:ea typeface="+mj-ea"/>
                <a:cs typeface="+mj-cs"/>
              </a:rPr>
              <a:t>Jirka už má po zkouškách.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sz="3100" b="1" dirty="0" smtClean="0">
                <a:latin typeface="+mj-lt"/>
                <a:ea typeface="+mj-ea"/>
                <a:cs typeface="+mj-cs"/>
              </a:rPr>
              <a:t>Káva musí být horká.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cs-CZ" sz="31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Otec</a:t>
            </a:r>
            <a:r>
              <a:rPr kumimoji="0" lang="cs-CZ" sz="31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je na zahradě. </a:t>
            </a:r>
            <a:endParaRPr kumimoji="0" lang="cs-CZ" sz="31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cs-CZ" sz="31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8162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6" y="188640"/>
            <a:ext cx="7772400" cy="705321"/>
          </a:xfrm>
        </p:spPr>
        <p:txBody>
          <a:bodyPr>
            <a:normAutofit/>
          </a:bodyPr>
          <a:lstStyle/>
          <a:p>
            <a:pPr algn="l"/>
            <a:r>
              <a:rPr lang="cs-CZ" sz="3600" b="1" dirty="0" smtClean="0">
                <a:solidFill>
                  <a:schemeClr val="bg1"/>
                </a:solidFill>
              </a:rPr>
              <a:t>Urči druhy přísudku</a:t>
            </a:r>
            <a:endParaRPr lang="cs-CZ" sz="3600" b="1" dirty="0">
              <a:solidFill>
                <a:schemeClr val="bg1"/>
              </a:solidFill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472008" y="980728"/>
            <a:ext cx="8348464" cy="5400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cs-CZ" sz="31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395536" y="1124744"/>
            <a:ext cx="8348464" cy="525658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lnSpcReduction="10000"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cs-CZ" sz="31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Zajíci</a:t>
            </a:r>
            <a:r>
              <a:rPr kumimoji="0" lang="cs-CZ" sz="31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cs-CZ" sz="3100" b="1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by byli bývali </a:t>
            </a:r>
            <a:r>
              <a:rPr kumimoji="0" lang="cs-CZ" sz="31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téměř </a:t>
            </a:r>
            <a:r>
              <a:rPr kumimoji="0" lang="cs-CZ" sz="3100" b="1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vyhubeni</a:t>
            </a:r>
            <a:r>
              <a:rPr kumimoji="0" lang="cs-CZ" sz="31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. </a:t>
            </a:r>
            <a:r>
              <a:rPr kumimoji="0" lang="cs-CZ" sz="3100" b="1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(slovesný jednoduchý)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sz="3100" b="1" baseline="0" dirty="0" smtClean="0">
                <a:latin typeface="+mj-lt"/>
                <a:ea typeface="+mj-ea"/>
                <a:cs typeface="+mj-cs"/>
              </a:rPr>
              <a:t>My už </a:t>
            </a:r>
            <a:r>
              <a:rPr lang="cs-CZ" sz="3100" b="1" baseline="0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máme zatopeno</a:t>
            </a:r>
            <a:r>
              <a:rPr lang="cs-CZ" sz="3100" b="1" baseline="0" dirty="0" smtClean="0">
                <a:latin typeface="+mj-lt"/>
                <a:ea typeface="+mj-ea"/>
                <a:cs typeface="+mj-cs"/>
              </a:rPr>
              <a:t>. </a:t>
            </a:r>
            <a:r>
              <a:rPr lang="cs-CZ" sz="3100" b="1" baseline="0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(slovesný</a:t>
            </a:r>
            <a:r>
              <a:rPr lang="cs-CZ" sz="3100" b="1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 jednoduchý)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cs-CZ" sz="31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Pracovna</a:t>
            </a:r>
            <a:r>
              <a:rPr kumimoji="0" lang="cs-CZ" sz="31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cs-CZ" sz="3100" b="1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je uklizena</a:t>
            </a:r>
            <a:r>
              <a:rPr kumimoji="0" lang="cs-CZ" sz="31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. </a:t>
            </a:r>
            <a:r>
              <a:rPr kumimoji="0" lang="cs-CZ" sz="3100" b="1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(slovesný jednoduchý)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sz="3100" b="1" baseline="0" dirty="0" smtClean="0">
                <a:latin typeface="+mj-lt"/>
                <a:ea typeface="+mj-ea"/>
                <a:cs typeface="+mj-cs"/>
              </a:rPr>
              <a:t>Karel </a:t>
            </a:r>
            <a:r>
              <a:rPr lang="cs-CZ" sz="3100" b="1" baseline="0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musel odejít. (slovesný</a:t>
            </a:r>
            <a:r>
              <a:rPr lang="cs-CZ" sz="3100" b="1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 složený)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cs-CZ" sz="31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Bratr </a:t>
            </a:r>
            <a:r>
              <a:rPr kumimoji="0" lang="cs-CZ" sz="3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</a:t>
            </a:r>
            <a:r>
              <a:rPr kumimoji="0" lang="cs-CZ" sz="31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cs-CZ" sz="3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stal poslancem</a:t>
            </a:r>
            <a:r>
              <a:rPr kumimoji="0" lang="cs-CZ" sz="31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. </a:t>
            </a:r>
            <a:r>
              <a:rPr kumimoji="0" lang="cs-CZ" sz="3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</a:t>
            </a:r>
            <a:r>
              <a:rPr kumimoji="0" lang="cs-CZ" sz="31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verbonominální</a:t>
            </a:r>
            <a:r>
              <a:rPr kumimoji="0" lang="cs-CZ" sz="3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cs-CZ" sz="31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Tady</a:t>
            </a:r>
            <a:r>
              <a:rPr kumimoji="0" lang="cs-CZ" sz="31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cs-CZ" sz="3100" b="1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muselo </a:t>
            </a:r>
            <a:r>
              <a:rPr kumimoji="0" lang="cs-CZ" sz="31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nedávno </a:t>
            </a:r>
            <a:r>
              <a:rPr kumimoji="0" lang="cs-CZ" sz="3100" b="1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pršet</a:t>
            </a:r>
            <a:r>
              <a:rPr kumimoji="0" lang="cs-CZ" sz="31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. </a:t>
            </a:r>
            <a:r>
              <a:rPr kumimoji="0" lang="cs-CZ" sz="3100" b="1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(slovesný složený)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sz="3100" b="1" baseline="0" dirty="0" smtClean="0">
                <a:latin typeface="+mj-lt"/>
                <a:ea typeface="+mj-ea"/>
                <a:cs typeface="+mj-cs"/>
              </a:rPr>
              <a:t>Otec </a:t>
            </a:r>
            <a:r>
              <a:rPr lang="cs-CZ" sz="3100" b="1" baseline="0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začíná stárnout</a:t>
            </a:r>
            <a:r>
              <a:rPr lang="cs-CZ" sz="3100" b="1" baseline="0" dirty="0" smtClean="0">
                <a:latin typeface="+mj-lt"/>
                <a:ea typeface="+mj-ea"/>
                <a:cs typeface="+mj-cs"/>
              </a:rPr>
              <a:t>. </a:t>
            </a:r>
            <a:r>
              <a:rPr lang="cs-CZ" sz="3100" b="1" baseline="0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(slovesný</a:t>
            </a:r>
            <a:r>
              <a:rPr lang="cs-CZ" sz="3100" b="1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 složený)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cs-CZ" sz="31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Petr si </a:t>
            </a:r>
            <a:r>
              <a:rPr kumimoji="0" lang="cs-CZ" sz="3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dal opravit </a:t>
            </a:r>
            <a:r>
              <a:rPr kumimoji="0" lang="cs-CZ" sz="31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auto. </a:t>
            </a:r>
            <a:r>
              <a:rPr kumimoji="0" lang="cs-CZ" sz="3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(slovesný složený)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sz="3100" b="1" dirty="0" smtClean="0">
                <a:latin typeface="+mj-lt"/>
                <a:ea typeface="+mj-ea"/>
                <a:cs typeface="+mj-cs"/>
              </a:rPr>
              <a:t>Jirka už </a:t>
            </a:r>
            <a:r>
              <a:rPr lang="cs-CZ" sz="3100" b="1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má po zkouškách. (</a:t>
            </a:r>
            <a:r>
              <a:rPr lang="cs-CZ" sz="3100" b="1" dirty="0" err="1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verbonominální</a:t>
            </a:r>
            <a:r>
              <a:rPr lang="cs-CZ" sz="3100" b="1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)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sz="3100" b="1" dirty="0" smtClean="0">
                <a:latin typeface="+mj-lt"/>
                <a:ea typeface="+mj-ea"/>
                <a:cs typeface="+mj-cs"/>
              </a:rPr>
              <a:t>Káva </a:t>
            </a:r>
            <a:r>
              <a:rPr lang="cs-CZ" sz="3100" b="1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musí být horká. (</a:t>
            </a:r>
            <a:r>
              <a:rPr lang="cs-CZ" sz="3100" b="1" dirty="0" err="1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verbonominální</a:t>
            </a:r>
            <a:r>
              <a:rPr lang="cs-CZ" sz="3100" b="1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)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cs-CZ" sz="31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Otec</a:t>
            </a:r>
            <a:r>
              <a:rPr kumimoji="0" lang="cs-CZ" sz="31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cs-CZ" sz="3100" b="1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je</a:t>
            </a:r>
            <a:r>
              <a:rPr kumimoji="0" lang="cs-CZ" sz="31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na zahradě. </a:t>
            </a:r>
            <a:r>
              <a:rPr kumimoji="0" lang="cs-CZ" sz="3100" b="1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(slovesný jednoduchý)</a:t>
            </a:r>
            <a:endParaRPr kumimoji="0" lang="cs-CZ" sz="31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cs-CZ" sz="31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8162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6" y="188640"/>
            <a:ext cx="7772400" cy="705321"/>
          </a:xfrm>
        </p:spPr>
        <p:txBody>
          <a:bodyPr>
            <a:normAutofit/>
          </a:bodyPr>
          <a:lstStyle/>
          <a:p>
            <a:pPr algn="l"/>
            <a:r>
              <a:rPr lang="cs-CZ" sz="3600" b="1" dirty="0" smtClean="0">
                <a:solidFill>
                  <a:schemeClr val="bg1"/>
                </a:solidFill>
              </a:rPr>
              <a:t>Komplexní pohled na větnou stavbu</a:t>
            </a:r>
            <a:endParaRPr lang="cs-CZ" sz="3600" b="1" dirty="0">
              <a:solidFill>
                <a:schemeClr val="bg1"/>
              </a:solidFill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472008" y="980728"/>
            <a:ext cx="8348464" cy="5400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cs-CZ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Tradiční pojetí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sz="3100" b="1" dirty="0" smtClean="0">
                <a:latin typeface="+mj-lt"/>
                <a:ea typeface="+mj-ea"/>
                <a:cs typeface="+mj-cs"/>
              </a:rPr>
              <a:t>Zabývá se formální stavbou věty.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sz="3100" b="1" dirty="0" smtClean="0">
                <a:latin typeface="+mj-lt"/>
                <a:ea typeface="+mj-ea"/>
                <a:cs typeface="+mj-cs"/>
              </a:rPr>
              <a:t>Základem věty v tradiční syntaxi je </a:t>
            </a:r>
            <a:br>
              <a:rPr lang="cs-CZ" sz="3100" b="1" dirty="0" smtClean="0">
                <a:latin typeface="+mj-lt"/>
                <a:ea typeface="+mj-ea"/>
                <a:cs typeface="+mj-cs"/>
              </a:rPr>
            </a:br>
            <a:r>
              <a:rPr lang="cs-CZ" sz="31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základní skladební dvojice </a:t>
            </a:r>
            <a:r>
              <a:rPr lang="cs-CZ" sz="3100" b="1" dirty="0" smtClean="0">
                <a:latin typeface="+mj-lt"/>
                <a:ea typeface="+mj-ea"/>
                <a:cs typeface="+mj-cs"/>
              </a:rPr>
              <a:t>(podmět + přísudek). </a:t>
            </a:r>
            <a:br>
              <a:rPr lang="cs-CZ" sz="3100" b="1" dirty="0" smtClean="0">
                <a:latin typeface="+mj-lt"/>
                <a:ea typeface="+mj-ea"/>
                <a:cs typeface="+mj-cs"/>
              </a:rPr>
            </a:br>
            <a:endParaRPr kumimoji="0" lang="cs-CZ" sz="36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sz="3600" b="1" dirty="0" smtClean="0">
                <a:latin typeface="+mj-lt"/>
                <a:ea typeface="+mj-ea"/>
                <a:cs typeface="+mj-cs"/>
              </a:rPr>
              <a:t>2. Valenční pojetí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cs-CZ" sz="31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Zabývá</a:t>
            </a:r>
            <a:r>
              <a:rPr kumimoji="0" lang="cs-CZ" sz="31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se gramatickou a sémantickou stavbou věty. Základem věty ve valenční syntaxi je </a:t>
            </a:r>
            <a:br>
              <a:rPr kumimoji="0" lang="cs-CZ" sz="31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cs-CZ" sz="31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verbum </a:t>
            </a:r>
            <a:r>
              <a:rPr kumimoji="0" lang="cs-CZ" sz="31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finitum</a:t>
            </a:r>
            <a:r>
              <a:rPr kumimoji="0" lang="cs-CZ" sz="31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cs-CZ" sz="31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(sloveso v určitém tvaru), neurčují se větné členy, ale slovní druhy.</a:t>
            </a:r>
            <a:endParaRPr kumimoji="0" lang="cs-CZ" sz="31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6" y="188640"/>
            <a:ext cx="7772400" cy="705321"/>
          </a:xfrm>
        </p:spPr>
        <p:txBody>
          <a:bodyPr>
            <a:normAutofit/>
          </a:bodyPr>
          <a:lstStyle/>
          <a:p>
            <a:pPr algn="l"/>
            <a:r>
              <a:rPr lang="cs-CZ" sz="3600" b="1" dirty="0" smtClean="0">
                <a:solidFill>
                  <a:schemeClr val="bg1"/>
                </a:solidFill>
              </a:rPr>
              <a:t>Urči druhy přísudku</a:t>
            </a:r>
            <a:endParaRPr lang="cs-CZ" sz="3600" b="1" dirty="0">
              <a:solidFill>
                <a:schemeClr val="bg1"/>
              </a:solidFill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472008" y="980728"/>
            <a:ext cx="8348464" cy="5400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cs-CZ" sz="31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395536" y="1124744"/>
            <a:ext cx="8424936" cy="525658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lnSpcReduction="10000"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cs-CZ" sz="31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Matka by mi to neodpustila. </a:t>
            </a:r>
            <a:endParaRPr kumimoji="0" lang="cs-CZ" sz="2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sz="3100" b="1" dirty="0" smtClean="0">
                <a:latin typeface="+mj-lt"/>
                <a:ea typeface="+mj-ea"/>
                <a:cs typeface="+mj-cs"/>
              </a:rPr>
              <a:t>Bůh je.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sz="3100" b="1" dirty="0" smtClean="0">
                <a:latin typeface="+mj-lt"/>
                <a:ea typeface="+mj-ea"/>
                <a:cs typeface="+mj-cs"/>
              </a:rPr>
              <a:t>Venku je ošklivo. </a:t>
            </a:r>
            <a:br>
              <a:rPr lang="cs-CZ" sz="3100" b="1" dirty="0" smtClean="0">
                <a:latin typeface="+mj-lt"/>
                <a:ea typeface="+mj-ea"/>
                <a:cs typeface="+mj-cs"/>
              </a:rPr>
            </a:br>
            <a:r>
              <a:rPr lang="cs-CZ" sz="3100" b="1" dirty="0" smtClean="0">
                <a:latin typeface="+mj-lt"/>
                <a:ea typeface="+mj-ea"/>
                <a:cs typeface="+mj-cs"/>
              </a:rPr>
              <a:t>Petr je jako vyměněný. </a:t>
            </a:r>
            <a:br>
              <a:rPr lang="cs-CZ" sz="3100" b="1" dirty="0" smtClean="0">
                <a:latin typeface="+mj-lt"/>
                <a:ea typeface="+mj-ea"/>
                <a:cs typeface="+mj-cs"/>
              </a:rPr>
            </a:br>
            <a:r>
              <a:rPr lang="cs-CZ" sz="3100" b="1" dirty="0" smtClean="0">
                <a:latin typeface="+mj-lt"/>
                <a:ea typeface="+mj-ea"/>
                <a:cs typeface="+mj-cs"/>
              </a:rPr>
              <a:t>Ten člověk je pln  zášti.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sz="3100" b="1" dirty="0" smtClean="0">
                <a:latin typeface="+mj-lt"/>
                <a:ea typeface="+mj-ea"/>
                <a:cs typeface="+mj-cs"/>
              </a:rPr>
              <a:t>Postel je ustlaná.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sz="3100" b="1" dirty="0" smtClean="0">
                <a:latin typeface="+mj-lt"/>
                <a:ea typeface="+mj-ea"/>
                <a:cs typeface="+mj-cs"/>
              </a:rPr>
              <a:t>Byl bych jí koupil dárek.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sz="3100" b="1" dirty="0" smtClean="0">
                <a:latin typeface="+mj-lt"/>
                <a:ea typeface="+mj-ea"/>
                <a:cs typeface="+mj-cs"/>
              </a:rPr>
              <a:t>Obraz je nakřivo.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cs-CZ" sz="31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Ráno bylo mlhavo.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sz="3100" b="1" dirty="0" smtClean="0">
                <a:latin typeface="+mj-lt"/>
                <a:ea typeface="+mj-ea"/>
                <a:cs typeface="+mj-cs"/>
              </a:rPr>
              <a:t>Dnes je dvacátého. </a:t>
            </a:r>
          </a:p>
          <a:p>
            <a:pPr>
              <a:spcBef>
                <a:spcPct val="0"/>
              </a:spcBef>
              <a:defRPr/>
            </a:pPr>
            <a:r>
              <a:rPr kumimoji="0" lang="cs-CZ" sz="31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Jirka byl druhý. </a:t>
            </a:r>
            <a:endParaRPr lang="cs-CZ" sz="3100" b="1" dirty="0" smtClean="0"/>
          </a:p>
          <a:p>
            <a:pPr>
              <a:spcBef>
                <a:spcPct val="0"/>
              </a:spcBef>
              <a:defRPr/>
            </a:pPr>
            <a:r>
              <a:rPr lang="cs-CZ" sz="3100" b="1" dirty="0" smtClean="0"/>
              <a:t>Já ti jednu to! </a:t>
            </a:r>
            <a:endParaRPr lang="cs-CZ" sz="3100" b="1" dirty="0"/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cs-CZ" sz="31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44235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6" y="188640"/>
            <a:ext cx="7772400" cy="705321"/>
          </a:xfrm>
        </p:spPr>
        <p:txBody>
          <a:bodyPr>
            <a:normAutofit/>
          </a:bodyPr>
          <a:lstStyle/>
          <a:p>
            <a:pPr algn="l"/>
            <a:r>
              <a:rPr lang="cs-CZ" sz="3600" b="1" dirty="0" smtClean="0">
                <a:solidFill>
                  <a:schemeClr val="bg1"/>
                </a:solidFill>
              </a:rPr>
              <a:t>Urči druhy přísudku</a:t>
            </a:r>
            <a:endParaRPr lang="cs-CZ" sz="3600" b="1" dirty="0">
              <a:solidFill>
                <a:schemeClr val="bg1"/>
              </a:solidFill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472008" y="980728"/>
            <a:ext cx="8348464" cy="5400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cs-CZ" sz="31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395536" y="1124744"/>
            <a:ext cx="8424936" cy="525658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lnSpcReduction="10000"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cs-CZ" sz="31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Matka </a:t>
            </a:r>
            <a:r>
              <a:rPr kumimoji="0" lang="cs-CZ" sz="3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by</a:t>
            </a:r>
            <a:r>
              <a:rPr kumimoji="0" lang="cs-CZ" sz="31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mi to </a:t>
            </a:r>
            <a:r>
              <a:rPr kumimoji="0" lang="cs-CZ" sz="3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neodpustila</a:t>
            </a:r>
            <a:r>
              <a:rPr kumimoji="0" lang="cs-CZ" sz="31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. </a:t>
            </a:r>
            <a:r>
              <a:rPr kumimoji="0" lang="cs-CZ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(slovesný jednoduchý)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sz="3100" b="1" dirty="0" smtClean="0">
                <a:latin typeface="+mj-lt"/>
                <a:ea typeface="+mj-ea"/>
                <a:cs typeface="+mj-cs"/>
              </a:rPr>
              <a:t>Bůh </a:t>
            </a:r>
            <a:r>
              <a:rPr lang="cs-CZ" sz="3100" b="1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je</a:t>
            </a:r>
            <a:r>
              <a:rPr lang="cs-CZ" sz="3100" b="1" dirty="0" smtClean="0">
                <a:latin typeface="+mj-lt"/>
                <a:ea typeface="+mj-ea"/>
                <a:cs typeface="+mj-cs"/>
              </a:rPr>
              <a:t>. </a:t>
            </a:r>
            <a:r>
              <a:rPr lang="cs-CZ" sz="3100" b="1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(slovesný jednoduchý)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sz="3100" b="1" dirty="0" smtClean="0">
                <a:latin typeface="+mj-lt"/>
                <a:ea typeface="+mj-ea"/>
                <a:cs typeface="+mj-cs"/>
              </a:rPr>
              <a:t>Venku </a:t>
            </a:r>
            <a:r>
              <a:rPr lang="cs-CZ" sz="3100" b="1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je ošklivo</a:t>
            </a:r>
            <a:r>
              <a:rPr lang="cs-CZ" sz="3100" b="1" dirty="0" smtClean="0">
                <a:latin typeface="+mj-lt"/>
                <a:ea typeface="+mj-ea"/>
                <a:cs typeface="+mj-cs"/>
              </a:rPr>
              <a:t>. </a:t>
            </a:r>
            <a:r>
              <a:rPr lang="cs-CZ" sz="3100" b="1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(</a:t>
            </a:r>
            <a:r>
              <a:rPr lang="cs-CZ" sz="3100" b="1" dirty="0" err="1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verbonominální</a:t>
            </a:r>
            <a:r>
              <a:rPr lang="cs-CZ" sz="3100" b="1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)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sz="3100" b="1" dirty="0" smtClean="0">
                <a:latin typeface="+mj-lt"/>
                <a:ea typeface="+mj-ea"/>
                <a:cs typeface="+mj-cs"/>
              </a:rPr>
              <a:t>Petr </a:t>
            </a:r>
            <a:r>
              <a:rPr lang="cs-CZ" sz="3100" b="1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je jako vyměněný</a:t>
            </a:r>
            <a:r>
              <a:rPr lang="cs-CZ" sz="3100" b="1" dirty="0" smtClean="0">
                <a:latin typeface="+mj-lt"/>
                <a:ea typeface="+mj-ea"/>
                <a:cs typeface="+mj-cs"/>
              </a:rPr>
              <a:t>. </a:t>
            </a:r>
            <a:r>
              <a:rPr lang="cs-CZ" sz="3100" b="1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(</a:t>
            </a:r>
            <a:r>
              <a:rPr lang="cs-CZ" sz="3100" b="1" dirty="0" err="1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verbonominální</a:t>
            </a:r>
            <a:r>
              <a:rPr lang="cs-CZ" sz="3100" b="1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)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sz="3100" b="1" dirty="0" smtClean="0">
                <a:latin typeface="+mj-lt"/>
                <a:ea typeface="+mj-ea"/>
                <a:cs typeface="+mj-cs"/>
              </a:rPr>
              <a:t>Ten člověk </a:t>
            </a:r>
            <a:r>
              <a:rPr lang="cs-CZ" sz="3100" b="1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je pln </a:t>
            </a:r>
            <a:r>
              <a:rPr lang="cs-CZ" sz="3100" b="1" dirty="0" smtClean="0">
                <a:latin typeface="+mj-lt"/>
                <a:ea typeface="+mj-ea"/>
                <a:cs typeface="+mj-cs"/>
              </a:rPr>
              <a:t> zášti. </a:t>
            </a:r>
            <a:r>
              <a:rPr lang="cs-CZ" sz="3100" b="1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(</a:t>
            </a:r>
            <a:r>
              <a:rPr lang="cs-CZ" sz="3100" b="1" dirty="0" err="1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verbonominální</a:t>
            </a:r>
            <a:r>
              <a:rPr lang="cs-CZ" sz="3100" b="1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)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sz="3100" b="1" dirty="0" smtClean="0">
                <a:latin typeface="+mj-lt"/>
                <a:ea typeface="+mj-ea"/>
                <a:cs typeface="+mj-cs"/>
              </a:rPr>
              <a:t>Postel </a:t>
            </a:r>
            <a:r>
              <a:rPr lang="cs-CZ" sz="3100" b="1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je ustlaná</a:t>
            </a:r>
            <a:r>
              <a:rPr lang="cs-CZ" sz="3100" b="1" dirty="0" smtClean="0">
                <a:latin typeface="+mj-lt"/>
                <a:ea typeface="+mj-ea"/>
                <a:cs typeface="+mj-cs"/>
              </a:rPr>
              <a:t>. </a:t>
            </a:r>
            <a:r>
              <a:rPr lang="cs-CZ" sz="3100" b="1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(</a:t>
            </a:r>
            <a:r>
              <a:rPr lang="cs-CZ" sz="3100" b="1" dirty="0" err="1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verbonominální</a:t>
            </a:r>
            <a:r>
              <a:rPr lang="cs-CZ" sz="3100" b="1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)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sz="3100" b="1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Byl bych </a:t>
            </a:r>
            <a:r>
              <a:rPr lang="cs-CZ" sz="3100" b="1" dirty="0" smtClean="0">
                <a:latin typeface="+mj-lt"/>
                <a:ea typeface="+mj-ea"/>
                <a:cs typeface="+mj-cs"/>
              </a:rPr>
              <a:t>jí </a:t>
            </a:r>
            <a:r>
              <a:rPr lang="cs-CZ" sz="3100" b="1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koupil</a:t>
            </a:r>
            <a:r>
              <a:rPr lang="cs-CZ" sz="3100" b="1" dirty="0" smtClean="0">
                <a:latin typeface="+mj-lt"/>
                <a:ea typeface="+mj-ea"/>
                <a:cs typeface="+mj-cs"/>
              </a:rPr>
              <a:t> dárek. </a:t>
            </a:r>
            <a:r>
              <a:rPr lang="cs-CZ" sz="3100" b="1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(slovesný jednoduchý)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sz="3100" b="1" dirty="0" smtClean="0">
                <a:latin typeface="+mj-lt"/>
                <a:ea typeface="+mj-ea"/>
                <a:cs typeface="+mj-cs"/>
              </a:rPr>
              <a:t>Obraz </a:t>
            </a:r>
            <a:r>
              <a:rPr lang="cs-CZ" sz="3100" b="1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je nakřivo</a:t>
            </a:r>
            <a:r>
              <a:rPr lang="cs-CZ" sz="3100" b="1" dirty="0" smtClean="0">
                <a:latin typeface="+mj-lt"/>
                <a:ea typeface="+mj-ea"/>
                <a:cs typeface="+mj-cs"/>
              </a:rPr>
              <a:t>. </a:t>
            </a:r>
            <a:r>
              <a:rPr lang="cs-CZ" sz="3100" b="1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(</a:t>
            </a:r>
            <a:r>
              <a:rPr lang="cs-CZ" sz="3100" b="1" dirty="0" err="1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verbonominální</a:t>
            </a:r>
            <a:r>
              <a:rPr lang="cs-CZ" sz="3100" b="1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)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cs-CZ" sz="31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Ráno </a:t>
            </a:r>
            <a:r>
              <a:rPr kumimoji="0" lang="cs-CZ" sz="3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bylo mlhavo</a:t>
            </a:r>
            <a:r>
              <a:rPr kumimoji="0" lang="cs-CZ" sz="31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. </a:t>
            </a:r>
            <a:r>
              <a:rPr kumimoji="0" lang="cs-CZ" sz="3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</a:t>
            </a:r>
            <a:r>
              <a:rPr kumimoji="0" lang="cs-CZ" sz="31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verbonominální</a:t>
            </a:r>
            <a:r>
              <a:rPr kumimoji="0" lang="cs-CZ" sz="3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sz="3100" b="1" dirty="0" smtClean="0">
                <a:latin typeface="+mj-lt"/>
                <a:ea typeface="+mj-ea"/>
                <a:cs typeface="+mj-cs"/>
              </a:rPr>
              <a:t>Dnes </a:t>
            </a:r>
            <a:r>
              <a:rPr lang="cs-CZ" sz="3100" b="1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je dvacátého. (</a:t>
            </a:r>
            <a:r>
              <a:rPr lang="cs-CZ" sz="3100" b="1" dirty="0" err="1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verbonominální</a:t>
            </a:r>
            <a:r>
              <a:rPr lang="cs-CZ" sz="3100" b="1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)</a:t>
            </a:r>
          </a:p>
          <a:p>
            <a:pPr>
              <a:spcBef>
                <a:spcPct val="0"/>
              </a:spcBef>
              <a:defRPr/>
            </a:pPr>
            <a:r>
              <a:rPr kumimoji="0" lang="cs-CZ" sz="31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Jirka </a:t>
            </a:r>
            <a:r>
              <a:rPr kumimoji="0" lang="cs-CZ" sz="3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byl druhý</a:t>
            </a:r>
            <a:r>
              <a:rPr kumimoji="0" lang="cs-CZ" sz="31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. </a:t>
            </a:r>
            <a:r>
              <a:rPr lang="cs-CZ" sz="3100" b="1" dirty="0">
                <a:solidFill>
                  <a:srgbClr val="00B050"/>
                </a:solidFill>
              </a:rPr>
              <a:t>(</a:t>
            </a:r>
            <a:r>
              <a:rPr lang="cs-CZ" sz="3100" b="1" dirty="0" err="1" smtClean="0">
                <a:solidFill>
                  <a:srgbClr val="00B050"/>
                </a:solidFill>
              </a:rPr>
              <a:t>verbonominální</a:t>
            </a:r>
            <a:r>
              <a:rPr lang="cs-CZ" sz="3100" b="1" dirty="0" smtClean="0">
                <a:solidFill>
                  <a:srgbClr val="00B050"/>
                </a:solidFill>
              </a:rPr>
              <a:t>)</a:t>
            </a:r>
          </a:p>
          <a:p>
            <a:pPr>
              <a:spcBef>
                <a:spcPct val="0"/>
              </a:spcBef>
              <a:defRPr/>
            </a:pPr>
            <a:r>
              <a:rPr lang="cs-CZ" sz="3100" b="1" dirty="0" smtClean="0"/>
              <a:t>Já ti jednu </a:t>
            </a:r>
            <a:r>
              <a:rPr lang="cs-CZ" sz="3100" b="1" dirty="0" smtClean="0">
                <a:solidFill>
                  <a:srgbClr val="00B050"/>
                </a:solidFill>
              </a:rPr>
              <a:t>to</a:t>
            </a:r>
            <a:r>
              <a:rPr lang="cs-CZ" sz="3100" b="1" dirty="0" smtClean="0"/>
              <a:t>! </a:t>
            </a:r>
            <a:r>
              <a:rPr lang="cs-CZ" sz="3100" b="1" dirty="0" smtClean="0">
                <a:solidFill>
                  <a:srgbClr val="00B050"/>
                </a:solidFill>
              </a:rPr>
              <a:t>(jmenný/neslovesný)</a:t>
            </a:r>
            <a:endParaRPr lang="cs-CZ" sz="3100" b="1" dirty="0">
              <a:solidFill>
                <a:srgbClr val="00B050"/>
              </a:solidFill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cs-CZ" sz="31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1086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6" y="188640"/>
            <a:ext cx="7772400" cy="705321"/>
          </a:xfrm>
        </p:spPr>
        <p:txBody>
          <a:bodyPr>
            <a:normAutofit/>
          </a:bodyPr>
          <a:lstStyle/>
          <a:p>
            <a:pPr algn="l"/>
            <a:r>
              <a:rPr lang="cs-CZ" sz="3600" b="1" dirty="0" smtClean="0">
                <a:solidFill>
                  <a:schemeClr val="bg1"/>
                </a:solidFill>
              </a:rPr>
              <a:t>Přísudky ve formě zvratných sloves</a:t>
            </a:r>
            <a:endParaRPr lang="cs-CZ" sz="3600" b="1" dirty="0">
              <a:solidFill>
                <a:schemeClr val="bg1"/>
              </a:solidFill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472008" y="980728"/>
            <a:ext cx="8348464" cy="5400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cs-CZ" sz="31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395536" y="1124744"/>
            <a:ext cx="8348464" cy="525658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cs-CZ" sz="31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Pozor</a:t>
            </a:r>
            <a:r>
              <a:rPr kumimoji="0" lang="cs-CZ" sz="31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na rozdíly mezi reflexivy a reflexivy </a:t>
            </a:r>
            <a:r>
              <a:rPr kumimoji="0" lang="cs-CZ" sz="31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tantum</a:t>
            </a:r>
            <a:endParaRPr kumimoji="0" lang="cs-CZ" sz="3100" b="1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sz="3100" b="1" dirty="0" smtClean="0">
                <a:latin typeface="+mj-lt"/>
                <a:ea typeface="+mj-ea"/>
                <a:cs typeface="+mj-cs"/>
              </a:rPr>
              <a:t>(zvratná slovesa):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cs-CZ" sz="3100" b="1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sz="3100" b="1" noProof="0" dirty="0" smtClean="0">
                <a:latin typeface="+mj-lt"/>
                <a:ea typeface="+mj-ea"/>
                <a:cs typeface="+mj-cs"/>
              </a:rPr>
              <a:t>Petr </a:t>
            </a:r>
            <a:r>
              <a:rPr lang="cs-CZ" sz="3100" b="1" noProof="0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se</a:t>
            </a:r>
            <a:r>
              <a:rPr lang="cs-CZ" sz="3100" b="1" noProof="0" dirty="0" smtClean="0">
                <a:latin typeface="+mj-lt"/>
                <a:ea typeface="+mj-ea"/>
                <a:cs typeface="+mj-cs"/>
              </a:rPr>
              <a:t> ho </a:t>
            </a:r>
            <a:r>
              <a:rPr lang="cs-CZ" sz="3100" b="1" noProof="0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bál</a:t>
            </a:r>
            <a:r>
              <a:rPr lang="cs-CZ" sz="3100" b="1" noProof="0" dirty="0" smtClean="0">
                <a:latin typeface="+mj-lt"/>
                <a:ea typeface="+mj-ea"/>
                <a:cs typeface="+mj-cs"/>
              </a:rPr>
              <a:t>. (přísudek bál se).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sz="3100" b="1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Smál se </a:t>
            </a:r>
            <a:r>
              <a:rPr lang="cs-CZ" sz="3100" b="1" dirty="0" smtClean="0">
                <a:latin typeface="+mj-lt"/>
                <a:ea typeface="+mj-ea"/>
                <a:cs typeface="+mj-cs"/>
              </a:rPr>
              <a:t>mu. (přísudek smál se)</a:t>
            </a:r>
            <a:endParaRPr lang="cs-CZ" sz="3100" b="1" noProof="0" dirty="0" smtClean="0">
              <a:latin typeface="+mj-lt"/>
              <a:ea typeface="+mj-ea"/>
              <a:cs typeface="+mj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sz="3100" b="1" noProof="0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Viděl</a:t>
            </a:r>
            <a:r>
              <a:rPr lang="cs-CZ" sz="3100" b="1" noProof="0" dirty="0" smtClean="0">
                <a:latin typeface="+mj-lt"/>
                <a:ea typeface="+mj-ea"/>
                <a:cs typeface="+mj-cs"/>
              </a:rPr>
              <a:t> se v zrcadle. (přísudek viděl </a:t>
            </a:r>
            <a:r>
              <a:rPr lang="cs-CZ" sz="3100" b="1" noProof="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bez se</a:t>
            </a:r>
            <a:r>
              <a:rPr lang="cs-CZ" sz="3100" b="1" noProof="0" dirty="0" smtClean="0">
                <a:latin typeface="+mj-lt"/>
                <a:ea typeface="+mj-ea"/>
                <a:cs typeface="+mj-cs"/>
              </a:rPr>
              <a:t>)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cs-CZ" sz="3100" b="1" i="0" u="none" strike="noStrike" kern="1200" cap="none" spc="0" normalizeH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Koupila</a:t>
            </a:r>
            <a:r>
              <a:rPr kumimoji="0" lang="cs-CZ" sz="3100" b="1" i="0" u="none" strike="noStrike" kern="1200" cap="none" spc="0" normalizeH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si knihu. (přísudek </a:t>
            </a:r>
            <a:r>
              <a:rPr kumimoji="0" lang="cs-CZ" sz="3100" b="1" i="0" u="none" strike="noStrike" kern="1200" cap="none" spc="0" normalizeH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bez si</a:t>
            </a:r>
            <a:r>
              <a:rPr kumimoji="0" lang="cs-CZ" sz="3100" b="1" i="0" u="none" strike="noStrike" kern="1200" cap="none" spc="0" normalizeH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  <a:endParaRPr kumimoji="0" lang="cs-CZ" sz="3100" b="1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8162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472008" y="980728"/>
            <a:ext cx="8348464" cy="54006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marL="742950" marR="0" lvl="0" indent="-74295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sz="5000" b="1" dirty="0" smtClean="0">
                <a:latin typeface="+mj-lt"/>
                <a:ea typeface="+mj-ea"/>
                <a:cs typeface="+mj-cs"/>
              </a:rPr>
              <a:t>JAZYKOVÝ PROSEMINÁŘ 2</a:t>
            </a:r>
          </a:p>
          <a:p>
            <a:pPr marL="742950" marR="0" lvl="0" indent="-74295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cs-CZ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Kamil Kopecký</a:t>
            </a:r>
          </a:p>
          <a:p>
            <a:pPr marL="742950" marR="0" lvl="0" indent="-74295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cs-CZ" sz="3200" dirty="0">
              <a:latin typeface="+mj-lt"/>
              <a:ea typeface="+mj-ea"/>
              <a:cs typeface="+mj-cs"/>
            </a:endParaRPr>
          </a:p>
          <a:p>
            <a:pPr marL="742950" marR="0" lvl="0" indent="-74295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cs-CZ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LEKCE 3</a:t>
            </a:r>
          </a:p>
          <a:p>
            <a:pPr marL="742950" marR="0" lvl="0" indent="-74295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sz="3200" noProof="0" dirty="0" smtClean="0">
                <a:latin typeface="+mj-lt"/>
                <a:ea typeface="+mj-ea"/>
                <a:cs typeface="+mj-cs"/>
              </a:rPr>
              <a:t>PŘEDMĚT A PŘÍVLASTEK</a:t>
            </a:r>
            <a:endParaRPr kumimoji="0" lang="cs-CZ" sz="32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6" y="188640"/>
            <a:ext cx="7772400" cy="705321"/>
          </a:xfrm>
        </p:spPr>
        <p:txBody>
          <a:bodyPr>
            <a:normAutofit/>
          </a:bodyPr>
          <a:lstStyle/>
          <a:p>
            <a:pPr algn="l"/>
            <a:r>
              <a:rPr lang="cs-CZ" sz="3600" b="1" dirty="0" smtClean="0">
                <a:solidFill>
                  <a:schemeClr val="bg1"/>
                </a:solidFill>
              </a:rPr>
              <a:t>PŘEDMĚT</a:t>
            </a:r>
            <a:endParaRPr lang="cs-CZ" sz="3600" b="1" dirty="0">
              <a:solidFill>
                <a:schemeClr val="bg1"/>
              </a:solidFill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472008" y="980728"/>
            <a:ext cx="8348464" cy="5400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cs-CZ" sz="31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Nadpis 1"/>
          <p:cNvSpPr txBox="1">
            <a:spLocks/>
          </p:cNvSpPr>
          <p:nvPr/>
        </p:nvSpPr>
        <p:spPr>
          <a:xfrm>
            <a:off x="395536" y="1124744"/>
            <a:ext cx="8348464" cy="345638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cs-CZ" sz="31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Co o něm víme?</a:t>
            </a:r>
            <a:endParaRPr lang="cs-CZ" sz="3100" b="1" baseline="0" dirty="0" smtClean="0">
              <a:latin typeface="+mj-lt"/>
              <a:ea typeface="+mj-ea"/>
              <a:cs typeface="+mj-cs"/>
            </a:endParaRP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cs-CZ" sz="31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146" name="Picture 2" descr="http://en.hdyo.org/assets/ask-question-2-fb180173e13f21ad6ae73ba29b08cd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945232"/>
            <a:ext cx="5652120" cy="5652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6" y="188640"/>
            <a:ext cx="7772400" cy="705321"/>
          </a:xfrm>
        </p:spPr>
        <p:txBody>
          <a:bodyPr>
            <a:normAutofit/>
          </a:bodyPr>
          <a:lstStyle/>
          <a:p>
            <a:pPr algn="l"/>
            <a:r>
              <a:rPr lang="cs-CZ" sz="3600" b="1" dirty="0" smtClean="0">
                <a:solidFill>
                  <a:schemeClr val="bg1"/>
                </a:solidFill>
              </a:rPr>
              <a:t>Najdi předměty</a:t>
            </a:r>
            <a:endParaRPr lang="cs-CZ" sz="3600" b="1" dirty="0">
              <a:solidFill>
                <a:schemeClr val="bg1"/>
              </a:solidFill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472008" y="980728"/>
            <a:ext cx="8348464" cy="5400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cs-CZ" sz="31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395536" y="1124744"/>
            <a:ext cx="8348464" cy="525658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lnSpcReduction="10000"/>
          </a:bodyPr>
          <a:lstStyle/>
          <a:p>
            <a:r>
              <a:rPr lang="cs-CZ" sz="3100" b="1" dirty="0" smtClean="0"/>
              <a:t>Dotknul se stěny. </a:t>
            </a:r>
          </a:p>
          <a:p>
            <a:r>
              <a:rPr lang="cs-CZ" sz="3100" b="1" dirty="0" smtClean="0"/>
              <a:t>Rozhodl se vrátit. </a:t>
            </a:r>
          </a:p>
          <a:p>
            <a:r>
              <a:rPr lang="cs-CZ" sz="3100" b="1" dirty="0" smtClean="0"/>
              <a:t>Naslouchal radám starších. </a:t>
            </a:r>
          </a:p>
          <a:p>
            <a:r>
              <a:rPr lang="cs-CZ" sz="3100" b="1" dirty="0" smtClean="0"/>
              <a:t>Uklidili mi pokoj. </a:t>
            </a:r>
          </a:p>
          <a:p>
            <a:r>
              <a:rPr lang="cs-CZ" sz="3100" b="1" dirty="0" smtClean="0"/>
              <a:t>Zmocnil se tajemství.</a:t>
            </a:r>
          </a:p>
          <a:p>
            <a:r>
              <a:rPr lang="cs-CZ" sz="3100" b="1" dirty="0" smtClean="0"/>
              <a:t>Naučil se mluvit. </a:t>
            </a:r>
          </a:p>
          <a:p>
            <a:r>
              <a:rPr lang="cs-CZ" sz="3100" b="1" dirty="0" smtClean="0"/>
              <a:t>Petr se bál tmy. </a:t>
            </a:r>
          </a:p>
          <a:p>
            <a:r>
              <a:rPr lang="cs-CZ" sz="3100" b="1" dirty="0" smtClean="0"/>
              <a:t>Upadl do bezvědomí. </a:t>
            </a:r>
            <a:endParaRPr lang="cs-CZ" sz="3100" b="1" dirty="0"/>
          </a:p>
          <a:p>
            <a:r>
              <a:rPr lang="cs-CZ" sz="3100" b="1" dirty="0" smtClean="0"/>
              <a:t>Prší nám do pokoje. </a:t>
            </a:r>
          </a:p>
          <a:p>
            <a:r>
              <a:rPr lang="cs-CZ" sz="3100" b="1" dirty="0" smtClean="0"/>
              <a:t>Lékař užíval chirurgických nástrojů. </a:t>
            </a:r>
          </a:p>
          <a:p>
            <a:r>
              <a:rPr lang="cs-CZ" sz="3100" b="1" dirty="0" smtClean="0"/>
              <a:t>Vžít se do role. </a:t>
            </a:r>
          </a:p>
          <a:p>
            <a:endParaRPr lang="cs-CZ" sz="3100" b="1" dirty="0" smtClean="0"/>
          </a:p>
          <a:p>
            <a:endParaRPr lang="cs-CZ" sz="3100" b="1" dirty="0" smtClean="0"/>
          </a:p>
        </p:txBody>
      </p:sp>
    </p:spTree>
    <p:extLst>
      <p:ext uri="{BB962C8B-B14F-4D97-AF65-F5344CB8AC3E}">
        <p14:creationId xmlns:p14="http://schemas.microsoft.com/office/powerpoint/2010/main" val="329213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6" y="188640"/>
            <a:ext cx="7772400" cy="705321"/>
          </a:xfrm>
        </p:spPr>
        <p:txBody>
          <a:bodyPr>
            <a:normAutofit/>
          </a:bodyPr>
          <a:lstStyle/>
          <a:p>
            <a:pPr algn="l"/>
            <a:r>
              <a:rPr lang="cs-CZ" sz="3600" b="1" dirty="0" smtClean="0">
                <a:solidFill>
                  <a:schemeClr val="bg1"/>
                </a:solidFill>
              </a:rPr>
              <a:t>Najdi předměty</a:t>
            </a:r>
            <a:endParaRPr lang="cs-CZ" sz="3600" b="1" dirty="0">
              <a:solidFill>
                <a:schemeClr val="bg1"/>
              </a:solidFill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472008" y="980728"/>
            <a:ext cx="8348464" cy="5400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cs-CZ" sz="31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395536" y="1124744"/>
            <a:ext cx="8348464" cy="525658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lnSpcReduction="10000"/>
          </a:bodyPr>
          <a:lstStyle/>
          <a:p>
            <a:r>
              <a:rPr lang="cs-CZ" sz="3100" b="1" dirty="0" smtClean="0"/>
              <a:t>Dotknul se </a:t>
            </a:r>
            <a:r>
              <a:rPr lang="cs-CZ" sz="3100" b="1" dirty="0" smtClean="0">
                <a:solidFill>
                  <a:srgbClr val="00B0F0"/>
                </a:solidFill>
              </a:rPr>
              <a:t>stěny</a:t>
            </a:r>
            <a:r>
              <a:rPr lang="cs-CZ" sz="3100" b="1" dirty="0" smtClean="0"/>
              <a:t>. (2. pád)</a:t>
            </a:r>
          </a:p>
          <a:p>
            <a:r>
              <a:rPr lang="cs-CZ" sz="3100" b="1" dirty="0" smtClean="0"/>
              <a:t>Rozhodl se </a:t>
            </a:r>
            <a:r>
              <a:rPr lang="cs-CZ" sz="3100" b="1" dirty="0" smtClean="0">
                <a:solidFill>
                  <a:srgbClr val="00B0F0"/>
                </a:solidFill>
              </a:rPr>
              <a:t>vrátit</a:t>
            </a:r>
            <a:r>
              <a:rPr lang="cs-CZ" sz="3100" b="1" dirty="0" smtClean="0"/>
              <a:t>. (infinitiv)</a:t>
            </a:r>
          </a:p>
          <a:p>
            <a:r>
              <a:rPr lang="cs-CZ" sz="3100" b="1" dirty="0" smtClean="0"/>
              <a:t>Naslouchal </a:t>
            </a:r>
            <a:r>
              <a:rPr lang="cs-CZ" sz="3100" b="1" dirty="0" smtClean="0">
                <a:solidFill>
                  <a:srgbClr val="00B0F0"/>
                </a:solidFill>
              </a:rPr>
              <a:t>radám</a:t>
            </a:r>
            <a:r>
              <a:rPr lang="cs-CZ" sz="3100" b="1" dirty="0" smtClean="0"/>
              <a:t> starších. (3. pád)</a:t>
            </a:r>
          </a:p>
          <a:p>
            <a:r>
              <a:rPr lang="cs-CZ" sz="3100" b="1" dirty="0" smtClean="0"/>
              <a:t>Uklidili </a:t>
            </a:r>
            <a:r>
              <a:rPr lang="cs-CZ" sz="3100" b="1" dirty="0" smtClean="0">
                <a:solidFill>
                  <a:srgbClr val="00B0F0"/>
                </a:solidFill>
              </a:rPr>
              <a:t>mi pokoj</a:t>
            </a:r>
            <a:r>
              <a:rPr lang="cs-CZ" sz="3100" b="1" dirty="0" smtClean="0"/>
              <a:t>. (dativ přivlastňovací + akuzativ)</a:t>
            </a:r>
          </a:p>
          <a:p>
            <a:r>
              <a:rPr lang="cs-CZ" sz="3100" b="1" dirty="0" smtClean="0"/>
              <a:t>Zmocnil se </a:t>
            </a:r>
            <a:r>
              <a:rPr lang="cs-CZ" sz="3100" b="1" dirty="0" smtClean="0">
                <a:solidFill>
                  <a:srgbClr val="00B0F0"/>
                </a:solidFill>
              </a:rPr>
              <a:t>tajemství</a:t>
            </a:r>
            <a:r>
              <a:rPr lang="cs-CZ" sz="3100" b="1" dirty="0" smtClean="0"/>
              <a:t> (2. pád)</a:t>
            </a:r>
          </a:p>
          <a:p>
            <a:r>
              <a:rPr lang="cs-CZ" sz="3100" b="1" dirty="0" smtClean="0"/>
              <a:t>Naučil </a:t>
            </a:r>
            <a:r>
              <a:rPr lang="cs-CZ" sz="3100" b="1" dirty="0" smtClean="0">
                <a:solidFill>
                  <a:srgbClr val="00B0F0"/>
                </a:solidFill>
              </a:rPr>
              <a:t>se mluvit</a:t>
            </a:r>
            <a:r>
              <a:rPr lang="cs-CZ" sz="3100" b="1" dirty="0" smtClean="0"/>
              <a:t>. (se + infinitiv)</a:t>
            </a:r>
          </a:p>
          <a:p>
            <a:r>
              <a:rPr lang="cs-CZ" sz="3100" b="1" dirty="0" smtClean="0"/>
              <a:t>Petr se bál </a:t>
            </a:r>
            <a:r>
              <a:rPr lang="cs-CZ" sz="3100" b="1" dirty="0" smtClean="0">
                <a:solidFill>
                  <a:srgbClr val="00B0F0"/>
                </a:solidFill>
              </a:rPr>
              <a:t>tmy</a:t>
            </a:r>
            <a:r>
              <a:rPr lang="cs-CZ" sz="3100" b="1" dirty="0" smtClean="0"/>
              <a:t>. (2. pád)</a:t>
            </a:r>
          </a:p>
          <a:p>
            <a:r>
              <a:rPr lang="cs-CZ" sz="3100" b="1" dirty="0" smtClean="0"/>
              <a:t>Upadl </a:t>
            </a:r>
            <a:r>
              <a:rPr lang="cs-CZ" sz="3100" b="1" dirty="0" smtClean="0">
                <a:solidFill>
                  <a:srgbClr val="00B0F0"/>
                </a:solidFill>
              </a:rPr>
              <a:t>do bezvědomí</a:t>
            </a:r>
            <a:r>
              <a:rPr lang="cs-CZ" sz="3100" b="1" dirty="0" smtClean="0"/>
              <a:t>. (2. pád)</a:t>
            </a:r>
            <a:endParaRPr lang="cs-CZ" sz="3100" b="1" dirty="0"/>
          </a:p>
          <a:p>
            <a:r>
              <a:rPr lang="cs-CZ" sz="3100" b="1" dirty="0" smtClean="0"/>
              <a:t>Prší </a:t>
            </a:r>
            <a:r>
              <a:rPr lang="cs-CZ" sz="3100" b="1" dirty="0" smtClean="0">
                <a:solidFill>
                  <a:srgbClr val="00B0F0"/>
                </a:solidFill>
              </a:rPr>
              <a:t>nám</a:t>
            </a:r>
            <a:r>
              <a:rPr lang="cs-CZ" sz="3100" b="1" dirty="0" smtClean="0"/>
              <a:t> do pokoje. (dativ přivlastňovací)</a:t>
            </a:r>
          </a:p>
          <a:p>
            <a:r>
              <a:rPr lang="cs-CZ" sz="3100" b="1" dirty="0" smtClean="0"/>
              <a:t>Lékař užíval chirurgických </a:t>
            </a:r>
            <a:r>
              <a:rPr lang="cs-CZ" sz="3100" b="1" dirty="0" smtClean="0">
                <a:solidFill>
                  <a:srgbClr val="00B0F0"/>
                </a:solidFill>
              </a:rPr>
              <a:t>nástrojů</a:t>
            </a:r>
            <a:r>
              <a:rPr lang="cs-CZ" sz="3100" b="1" dirty="0" smtClean="0"/>
              <a:t>. (2. pád)</a:t>
            </a:r>
          </a:p>
          <a:p>
            <a:r>
              <a:rPr lang="cs-CZ" sz="3100" b="1" dirty="0" smtClean="0"/>
              <a:t>Vžít se </a:t>
            </a:r>
            <a:r>
              <a:rPr lang="cs-CZ" sz="3100" b="1" dirty="0" smtClean="0">
                <a:solidFill>
                  <a:srgbClr val="00B0F0"/>
                </a:solidFill>
              </a:rPr>
              <a:t>do role</a:t>
            </a:r>
            <a:r>
              <a:rPr lang="cs-CZ" sz="3100" b="1" dirty="0" smtClean="0"/>
              <a:t>. (2. pád) </a:t>
            </a:r>
          </a:p>
          <a:p>
            <a:endParaRPr lang="cs-CZ" sz="3100" b="1" dirty="0" smtClean="0"/>
          </a:p>
          <a:p>
            <a:endParaRPr lang="cs-CZ" sz="3100" b="1" dirty="0" smtClean="0"/>
          </a:p>
        </p:txBody>
      </p:sp>
    </p:spTree>
    <p:extLst>
      <p:ext uri="{BB962C8B-B14F-4D97-AF65-F5344CB8AC3E}">
        <p14:creationId xmlns:p14="http://schemas.microsoft.com/office/powerpoint/2010/main" val="329213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6" y="188640"/>
            <a:ext cx="7772400" cy="705321"/>
          </a:xfrm>
        </p:spPr>
        <p:txBody>
          <a:bodyPr>
            <a:normAutofit/>
          </a:bodyPr>
          <a:lstStyle/>
          <a:p>
            <a:pPr algn="l"/>
            <a:r>
              <a:rPr lang="cs-CZ" sz="3600" b="1" dirty="0" smtClean="0">
                <a:solidFill>
                  <a:schemeClr val="bg1"/>
                </a:solidFill>
              </a:rPr>
              <a:t>Předmět</a:t>
            </a:r>
            <a:endParaRPr lang="cs-CZ" sz="3600" b="1" dirty="0">
              <a:solidFill>
                <a:schemeClr val="bg1"/>
              </a:solidFill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472008" y="980728"/>
            <a:ext cx="8348464" cy="5400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cs-CZ" sz="31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395536" y="1124744"/>
            <a:ext cx="8348464" cy="525658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sz="3000" b="1" dirty="0" smtClean="0">
                <a:latin typeface="+mj-lt"/>
                <a:ea typeface="+mj-ea"/>
                <a:cs typeface="+mj-cs"/>
              </a:rPr>
              <a:t>Valenční doplnění slovesa, ptáme se na něj </a:t>
            </a:r>
            <a:r>
              <a:rPr lang="cs-CZ" sz="3000" b="1" dirty="0" smtClean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všemi pády kromě 1. a 5</a:t>
            </a:r>
            <a:r>
              <a:rPr lang="cs-CZ" sz="3000" b="1" dirty="0" smtClean="0">
                <a:latin typeface="+mj-lt"/>
                <a:ea typeface="+mj-ea"/>
                <a:cs typeface="+mj-cs"/>
              </a:rPr>
              <a:t>.</a:t>
            </a:r>
            <a:endParaRPr kumimoji="0" lang="cs-CZ" sz="3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cs-CZ" sz="3000" b="1" dirty="0">
              <a:latin typeface="+mj-lt"/>
              <a:ea typeface="+mj-ea"/>
              <a:cs typeface="+mj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cs-CZ" sz="3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Může</a:t>
            </a:r>
            <a:r>
              <a:rPr kumimoji="0" lang="cs-CZ" sz="30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být vyjádřen:</a:t>
            </a:r>
            <a:br>
              <a:rPr kumimoji="0" lang="cs-CZ" sz="30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cs-CZ" sz="30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1. </a:t>
            </a:r>
            <a:r>
              <a:rPr kumimoji="0" lang="cs-CZ" sz="3000" b="1" i="0" u="none" strike="noStrike" kern="1200" cap="none" spc="0" normalizeH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Substantivem</a:t>
            </a:r>
            <a:r>
              <a:rPr kumimoji="0" lang="cs-CZ" sz="30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(koupil </a:t>
            </a:r>
            <a:r>
              <a:rPr kumimoji="0" lang="cs-CZ" sz="3000" b="1" i="0" u="none" strike="noStrike" kern="1200" cap="none" spc="0" normalizeH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knihu</a:t>
            </a:r>
            <a:r>
              <a:rPr kumimoji="0" lang="cs-CZ" sz="30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, navrhl </a:t>
            </a:r>
            <a:r>
              <a:rPr kumimoji="0" lang="cs-CZ" sz="3000" b="1" i="0" u="none" strike="noStrike" kern="1200" cap="none" spc="0" normalizeH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přestávku</a:t>
            </a:r>
            <a:r>
              <a:rPr kumimoji="0" lang="cs-CZ" sz="30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sz="3000" b="1" baseline="0" dirty="0" smtClean="0">
                <a:latin typeface="+mj-lt"/>
                <a:ea typeface="+mj-ea"/>
                <a:cs typeface="+mj-cs"/>
              </a:rPr>
              <a:t>2.</a:t>
            </a:r>
            <a:r>
              <a:rPr lang="cs-CZ" sz="3000" b="1" dirty="0" smtClean="0">
                <a:latin typeface="+mj-lt"/>
                <a:ea typeface="+mj-ea"/>
                <a:cs typeface="+mj-cs"/>
              </a:rPr>
              <a:t> </a:t>
            </a:r>
            <a:r>
              <a:rPr lang="cs-CZ" sz="3000" b="1" dirty="0" smtClean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Slovesem - infinitivem</a:t>
            </a:r>
            <a:r>
              <a:rPr lang="cs-CZ" sz="3000" b="1" dirty="0" smtClean="0">
                <a:latin typeface="+mj-lt"/>
                <a:ea typeface="+mj-ea"/>
                <a:cs typeface="+mj-cs"/>
              </a:rPr>
              <a:t> (nařídil jim </a:t>
            </a:r>
            <a:r>
              <a:rPr lang="cs-CZ" sz="3000" b="1" dirty="0" smtClean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mlčet</a:t>
            </a:r>
            <a:r>
              <a:rPr lang="cs-CZ" sz="3000" b="1" dirty="0" smtClean="0">
                <a:latin typeface="+mj-lt"/>
                <a:ea typeface="+mj-ea"/>
                <a:cs typeface="+mj-cs"/>
              </a:rPr>
              <a:t>, slíbil </a:t>
            </a:r>
            <a:r>
              <a:rPr lang="cs-CZ" sz="3000" b="1" dirty="0" smtClean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přijít</a:t>
            </a:r>
            <a:r>
              <a:rPr lang="cs-CZ" sz="3000" b="1" dirty="0" smtClean="0">
                <a:latin typeface="+mj-lt"/>
                <a:ea typeface="+mj-ea"/>
                <a:cs typeface="+mj-cs"/>
              </a:rPr>
              <a:t>)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sz="3000" b="1" dirty="0" smtClean="0">
                <a:latin typeface="+mj-lt"/>
                <a:ea typeface="+mj-ea"/>
                <a:cs typeface="+mj-cs"/>
              </a:rPr>
              <a:t>3. </a:t>
            </a:r>
            <a:r>
              <a:rPr lang="cs-CZ" sz="3000" b="1" dirty="0" smtClean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Zájmenem</a:t>
            </a:r>
            <a:r>
              <a:rPr lang="cs-CZ" sz="3000" b="1" dirty="0" smtClean="0">
                <a:latin typeface="+mj-lt"/>
                <a:ea typeface="+mj-ea"/>
                <a:cs typeface="+mj-cs"/>
              </a:rPr>
              <a:t> (koupil </a:t>
            </a:r>
            <a:r>
              <a:rPr lang="cs-CZ" sz="3000" b="1" dirty="0" smtClean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jí</a:t>
            </a:r>
            <a:r>
              <a:rPr lang="cs-CZ" sz="3000" b="1" dirty="0" smtClean="0">
                <a:latin typeface="+mj-lt"/>
                <a:ea typeface="+mj-ea"/>
                <a:cs typeface="+mj-cs"/>
              </a:rPr>
              <a:t> knihu, viděl </a:t>
            </a:r>
            <a:r>
              <a:rPr lang="cs-CZ" sz="3000" b="1" dirty="0" smtClean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se</a:t>
            </a:r>
            <a:r>
              <a:rPr lang="cs-CZ" sz="3000" b="1" dirty="0" smtClean="0">
                <a:latin typeface="+mj-lt"/>
                <a:ea typeface="+mj-ea"/>
                <a:cs typeface="+mj-cs"/>
              </a:rPr>
              <a:t> v zrcadle, pusť </a:t>
            </a:r>
            <a:r>
              <a:rPr lang="cs-CZ" sz="3000" b="1" dirty="0" smtClean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ho</a:t>
            </a:r>
            <a:r>
              <a:rPr lang="cs-CZ" sz="3000" b="1" dirty="0" smtClean="0">
                <a:latin typeface="+mj-lt"/>
                <a:ea typeface="+mj-ea"/>
                <a:cs typeface="+mj-cs"/>
              </a:rPr>
              <a:t>)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sz="3000" b="1" dirty="0" smtClean="0">
                <a:latin typeface="+mj-lt"/>
                <a:ea typeface="+mj-ea"/>
                <a:cs typeface="+mj-cs"/>
              </a:rPr>
              <a:t>4. </a:t>
            </a:r>
            <a:r>
              <a:rPr lang="cs-CZ" sz="3000" b="1" dirty="0" smtClean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Zpodstatnělými neohebnými slovy </a:t>
            </a:r>
            <a:r>
              <a:rPr lang="cs-CZ" sz="3000" b="1" dirty="0" smtClean="0">
                <a:latin typeface="+mj-lt"/>
                <a:ea typeface="+mj-ea"/>
                <a:cs typeface="+mj-cs"/>
              </a:rPr>
              <a:t>(Řekl </a:t>
            </a:r>
            <a:r>
              <a:rPr lang="cs-CZ" sz="3000" b="1" dirty="0" smtClean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ano</a:t>
            </a:r>
            <a:r>
              <a:rPr lang="cs-CZ" sz="3000" b="1" dirty="0" smtClean="0">
                <a:latin typeface="+mj-lt"/>
                <a:ea typeface="+mj-ea"/>
                <a:cs typeface="+mj-cs"/>
              </a:rPr>
              <a:t>.)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sz="3000" b="1" dirty="0" smtClean="0">
                <a:latin typeface="+mj-lt"/>
                <a:ea typeface="+mj-ea"/>
                <a:cs typeface="+mj-cs"/>
              </a:rPr>
              <a:t>5. </a:t>
            </a:r>
            <a:r>
              <a:rPr lang="cs-CZ" sz="3000" b="1" dirty="0" smtClean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Příčestím trpným </a:t>
            </a:r>
            <a:r>
              <a:rPr lang="cs-CZ" sz="3000" b="1" dirty="0" smtClean="0">
                <a:latin typeface="+mj-lt"/>
                <a:ea typeface="+mj-ea"/>
                <a:cs typeface="+mj-cs"/>
              </a:rPr>
              <a:t>(Dostal </a:t>
            </a:r>
            <a:r>
              <a:rPr lang="cs-CZ" sz="3000" b="1" dirty="0" smtClean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vyhubováno</a:t>
            </a:r>
            <a:r>
              <a:rPr lang="cs-CZ" sz="3000" b="1" dirty="0" smtClean="0">
                <a:latin typeface="+mj-lt"/>
                <a:ea typeface="+mj-ea"/>
                <a:cs typeface="+mj-cs"/>
              </a:rPr>
              <a:t>).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cs-CZ" sz="31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6" y="188640"/>
            <a:ext cx="7772400" cy="705321"/>
          </a:xfrm>
        </p:spPr>
        <p:txBody>
          <a:bodyPr>
            <a:normAutofit/>
          </a:bodyPr>
          <a:lstStyle/>
          <a:p>
            <a:pPr algn="l"/>
            <a:r>
              <a:rPr lang="cs-CZ" sz="3600" b="1" dirty="0" smtClean="0">
                <a:solidFill>
                  <a:schemeClr val="bg1"/>
                </a:solidFill>
              </a:rPr>
              <a:t>Tranzitivní slovesa</a:t>
            </a:r>
            <a:endParaRPr lang="cs-CZ" sz="3600" b="1" dirty="0">
              <a:solidFill>
                <a:schemeClr val="bg1"/>
              </a:solidFill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472008" y="980728"/>
            <a:ext cx="8348464" cy="5400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cs-CZ" sz="31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395536" y="1124744"/>
            <a:ext cx="8348464" cy="525658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cs-CZ" sz="31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Některá slovesa vyžadují předmět v akuzativu</a:t>
            </a:r>
            <a:r>
              <a:rPr kumimoji="0" lang="cs-CZ" sz="31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= </a:t>
            </a:r>
            <a:r>
              <a:rPr kumimoji="0" lang="cs-CZ" sz="3100" b="1" i="0" u="none" strike="noStrike" kern="1200" cap="none" spc="0" normalizeH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tranzitivní slovesa</a:t>
            </a:r>
            <a:r>
              <a:rPr kumimoji="0" lang="cs-CZ" sz="31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cs-CZ" sz="3100" b="1" baseline="0" dirty="0">
              <a:latin typeface="+mj-lt"/>
              <a:ea typeface="+mj-ea"/>
              <a:cs typeface="+mj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cs-CZ" sz="31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Četl knihu. Vymalovali byt. Pozorovali hmyz. Uslyšeli jsme výkřik.</a:t>
            </a:r>
            <a:endParaRPr kumimoji="0" lang="cs-CZ" sz="31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11837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6" y="188640"/>
            <a:ext cx="7772400" cy="705321"/>
          </a:xfrm>
        </p:spPr>
        <p:txBody>
          <a:bodyPr>
            <a:normAutofit/>
          </a:bodyPr>
          <a:lstStyle/>
          <a:p>
            <a:pPr algn="l"/>
            <a:r>
              <a:rPr lang="cs-CZ" sz="3600" b="1" dirty="0" smtClean="0">
                <a:solidFill>
                  <a:schemeClr val="bg1"/>
                </a:solidFill>
              </a:rPr>
              <a:t>Předmět u zvratných sloves</a:t>
            </a:r>
            <a:endParaRPr lang="cs-CZ" sz="3600" b="1" dirty="0">
              <a:solidFill>
                <a:schemeClr val="bg1"/>
              </a:solidFill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472008" y="980728"/>
            <a:ext cx="8348464" cy="5400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cs-CZ" sz="31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395536" y="1124744"/>
            <a:ext cx="8348464" cy="525658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cs-CZ" sz="3100" b="1" dirty="0"/>
              <a:t>Za akuzativní předmět se považuje i SE u tzv. reflexiv vlastních –</a:t>
            </a:r>
            <a:r>
              <a:rPr lang="cs-CZ" sz="3100" b="1" i="1" dirty="0"/>
              <a:t> </a:t>
            </a:r>
            <a:r>
              <a:rPr lang="cs-CZ" sz="3100" b="1" dirty="0"/>
              <a:t>česat </a:t>
            </a:r>
            <a:r>
              <a:rPr lang="cs-CZ" sz="3100" b="1" dirty="0">
                <a:solidFill>
                  <a:srgbClr val="00B0F0"/>
                </a:solidFill>
              </a:rPr>
              <a:t>se</a:t>
            </a:r>
            <a:r>
              <a:rPr lang="cs-CZ" sz="3100" b="1" dirty="0"/>
              <a:t>, vidět </a:t>
            </a:r>
            <a:r>
              <a:rPr lang="cs-CZ" sz="3100" b="1" dirty="0">
                <a:solidFill>
                  <a:srgbClr val="00B0F0"/>
                </a:solidFill>
              </a:rPr>
              <a:t>se</a:t>
            </a:r>
            <a:r>
              <a:rPr lang="cs-CZ" sz="3100" b="1" dirty="0"/>
              <a:t> (v zrcadle), koupat </a:t>
            </a:r>
            <a:r>
              <a:rPr lang="cs-CZ" sz="3100" b="1" dirty="0">
                <a:solidFill>
                  <a:srgbClr val="00B0F0"/>
                </a:solidFill>
              </a:rPr>
              <a:t>se</a:t>
            </a:r>
            <a:r>
              <a:rPr lang="cs-CZ" sz="3100" b="1" dirty="0"/>
              <a:t>. </a:t>
            </a:r>
            <a:endParaRPr lang="cs-CZ" sz="3100" b="1" dirty="0" smtClean="0"/>
          </a:p>
          <a:p>
            <a:endParaRPr lang="cs-CZ" sz="3100" b="1" dirty="0"/>
          </a:p>
          <a:p>
            <a:r>
              <a:rPr lang="cs-CZ" sz="3100" b="1" dirty="0" smtClean="0"/>
              <a:t>SE </a:t>
            </a:r>
            <a:r>
              <a:rPr lang="cs-CZ" sz="3100" b="1" dirty="0"/>
              <a:t>je zvratným zájmenem, může být nahrazeno substantivem v akuzativu – česat dítě, vidět dům, koupat psa. </a:t>
            </a:r>
            <a:endParaRPr lang="cs-CZ" sz="3100" b="1" dirty="0" smtClean="0"/>
          </a:p>
          <a:p>
            <a:endParaRPr lang="cs-CZ" sz="3100" b="1" dirty="0"/>
          </a:p>
          <a:p>
            <a:r>
              <a:rPr lang="cs-CZ" sz="3100" b="1" dirty="0" smtClean="0">
                <a:solidFill>
                  <a:srgbClr val="FF0000"/>
                </a:solidFill>
              </a:rPr>
              <a:t>Nezaměňovat s reflexivy tantum:</a:t>
            </a:r>
            <a:br>
              <a:rPr lang="cs-CZ" sz="3100" b="1" dirty="0" smtClean="0">
                <a:solidFill>
                  <a:srgbClr val="FF0000"/>
                </a:solidFill>
              </a:rPr>
            </a:br>
            <a:r>
              <a:rPr lang="cs-CZ" sz="3100" b="1" dirty="0" smtClean="0">
                <a:solidFill>
                  <a:srgbClr val="FF0000"/>
                </a:solidFill>
              </a:rPr>
              <a:t>bát se, smát se, dívat se…</a:t>
            </a:r>
            <a:endParaRPr lang="cs-CZ" sz="31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39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6" y="188640"/>
            <a:ext cx="7772400" cy="705321"/>
          </a:xfrm>
        </p:spPr>
        <p:txBody>
          <a:bodyPr>
            <a:normAutofit/>
          </a:bodyPr>
          <a:lstStyle/>
          <a:p>
            <a:pPr algn="l"/>
            <a:r>
              <a:rPr lang="cs-CZ" sz="3600" b="1" dirty="0" smtClean="0">
                <a:solidFill>
                  <a:schemeClr val="bg1"/>
                </a:solidFill>
              </a:rPr>
              <a:t>Vztahy mezi větnými členy</a:t>
            </a:r>
            <a:endParaRPr lang="cs-CZ" sz="3600" b="1" dirty="0">
              <a:solidFill>
                <a:schemeClr val="bg1"/>
              </a:solidFill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472008" y="980728"/>
            <a:ext cx="8348464" cy="5400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cs-CZ" sz="31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1475656" y="1484784"/>
            <a:ext cx="2016224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100" b="1" dirty="0" smtClean="0"/>
              <a:t>podmět</a:t>
            </a:r>
            <a:endParaRPr lang="cs-CZ" sz="3100" b="1" dirty="0"/>
          </a:p>
        </p:txBody>
      </p:sp>
      <p:sp>
        <p:nvSpPr>
          <p:cNvPr id="9" name="TextovéPole 8"/>
          <p:cNvSpPr txBox="1"/>
          <p:nvPr/>
        </p:nvSpPr>
        <p:spPr>
          <a:xfrm>
            <a:off x="5724128" y="1556792"/>
            <a:ext cx="2016224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100" b="1" dirty="0" smtClean="0"/>
              <a:t>přísudek</a:t>
            </a:r>
            <a:endParaRPr lang="cs-CZ" sz="3100" b="1" dirty="0"/>
          </a:p>
        </p:txBody>
      </p:sp>
      <p:sp>
        <p:nvSpPr>
          <p:cNvPr id="10" name="TextovéPole 9"/>
          <p:cNvSpPr txBox="1"/>
          <p:nvPr/>
        </p:nvSpPr>
        <p:spPr>
          <a:xfrm>
            <a:off x="467544" y="3861048"/>
            <a:ext cx="2016224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100" b="1" dirty="0" smtClean="0"/>
              <a:t>přívlastek shodný</a:t>
            </a:r>
            <a:endParaRPr lang="cs-CZ" sz="3100" b="1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2483768" y="3861048"/>
            <a:ext cx="2016224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100" b="1" dirty="0" smtClean="0"/>
              <a:t>přívlastek neshodný</a:t>
            </a:r>
            <a:endParaRPr lang="cs-CZ" sz="3100" b="1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4716016" y="3894728"/>
            <a:ext cx="2016224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100" b="1" dirty="0" smtClean="0"/>
              <a:t>předmět</a:t>
            </a:r>
            <a:endParaRPr lang="cs-CZ" sz="3100" b="1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6732240" y="3894728"/>
            <a:ext cx="208823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100" b="1" dirty="0" smtClean="0"/>
              <a:t>příslovečné určení</a:t>
            </a:r>
            <a:endParaRPr lang="cs-CZ" sz="3100" b="1" dirty="0"/>
          </a:p>
        </p:txBody>
      </p:sp>
      <p:cxnSp>
        <p:nvCxnSpPr>
          <p:cNvPr id="15" name="Přímá spojovací čára 14"/>
          <p:cNvCxnSpPr/>
          <p:nvPr/>
        </p:nvCxnSpPr>
        <p:spPr>
          <a:xfrm flipV="1">
            <a:off x="1403648" y="2132856"/>
            <a:ext cx="1008112" cy="158417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ovací čára 19"/>
          <p:cNvCxnSpPr/>
          <p:nvPr/>
        </p:nvCxnSpPr>
        <p:spPr>
          <a:xfrm>
            <a:off x="3707904" y="1844824"/>
            <a:ext cx="1872208" cy="0"/>
          </a:xfrm>
          <a:prstGeom prst="line">
            <a:avLst/>
          </a:prstGeom>
          <a:ln w="635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ovéPole 20"/>
          <p:cNvSpPr txBox="1"/>
          <p:nvPr/>
        </p:nvSpPr>
        <p:spPr>
          <a:xfrm>
            <a:off x="3635896" y="1268760"/>
            <a:ext cx="2016224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100" b="1" dirty="0" smtClean="0">
                <a:solidFill>
                  <a:srgbClr val="FF0000"/>
                </a:solidFill>
              </a:rPr>
              <a:t>predikace</a:t>
            </a:r>
            <a:endParaRPr lang="cs-CZ" sz="3100" b="1" dirty="0">
              <a:solidFill>
                <a:srgbClr val="FF0000"/>
              </a:solidFill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3563888" y="2473732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0070C0"/>
                </a:solidFill>
              </a:rPr>
              <a:t>determinace</a:t>
            </a:r>
            <a:endParaRPr lang="cs-CZ" sz="2800" b="1" dirty="0">
              <a:solidFill>
                <a:srgbClr val="0070C0"/>
              </a:solidFill>
            </a:endParaRPr>
          </a:p>
        </p:txBody>
      </p:sp>
      <p:sp>
        <p:nvSpPr>
          <p:cNvPr id="23" name="TextovéPole 22"/>
          <p:cNvSpPr txBox="1"/>
          <p:nvPr/>
        </p:nvSpPr>
        <p:spPr>
          <a:xfrm rot="18221743">
            <a:off x="364532" y="2634371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err="1" smtClean="0">
                <a:solidFill>
                  <a:srgbClr val="0070C0"/>
                </a:solidFill>
              </a:rPr>
              <a:t>d</a:t>
            </a:r>
            <a:r>
              <a:rPr lang="cs-CZ" sz="2400" b="1" dirty="0" smtClean="0">
                <a:solidFill>
                  <a:srgbClr val="0070C0"/>
                </a:solidFill>
              </a:rPr>
              <a:t>. kongruencí</a:t>
            </a:r>
            <a:endParaRPr lang="cs-CZ" sz="2400" b="1" dirty="0">
              <a:solidFill>
                <a:srgbClr val="0070C0"/>
              </a:solidFill>
            </a:endParaRPr>
          </a:p>
        </p:txBody>
      </p:sp>
      <p:cxnSp>
        <p:nvCxnSpPr>
          <p:cNvPr id="26" name="Přímá spojovací čára 25"/>
          <p:cNvCxnSpPr/>
          <p:nvPr/>
        </p:nvCxnSpPr>
        <p:spPr>
          <a:xfrm>
            <a:off x="2411760" y="2132856"/>
            <a:ext cx="1008112" cy="158417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ovací čára 29"/>
          <p:cNvCxnSpPr/>
          <p:nvPr/>
        </p:nvCxnSpPr>
        <p:spPr>
          <a:xfrm flipV="1">
            <a:off x="5868144" y="2132856"/>
            <a:ext cx="1008112" cy="158417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ovací čára 30"/>
          <p:cNvCxnSpPr/>
          <p:nvPr/>
        </p:nvCxnSpPr>
        <p:spPr>
          <a:xfrm>
            <a:off x="6876256" y="2132856"/>
            <a:ext cx="1008112" cy="158417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ovéPole 31"/>
          <p:cNvSpPr txBox="1"/>
          <p:nvPr/>
        </p:nvSpPr>
        <p:spPr>
          <a:xfrm rot="18221743">
            <a:off x="4901036" y="2634371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err="1" smtClean="0">
                <a:solidFill>
                  <a:srgbClr val="0070C0"/>
                </a:solidFill>
              </a:rPr>
              <a:t>d</a:t>
            </a:r>
            <a:r>
              <a:rPr lang="cs-CZ" sz="2400" b="1" dirty="0" smtClean="0">
                <a:solidFill>
                  <a:srgbClr val="0070C0"/>
                </a:solidFill>
              </a:rPr>
              <a:t>. rekcí</a:t>
            </a:r>
            <a:endParaRPr lang="cs-CZ" sz="2400" b="1" dirty="0">
              <a:solidFill>
                <a:srgbClr val="0070C0"/>
              </a:solidFill>
            </a:endParaRPr>
          </a:p>
        </p:txBody>
      </p:sp>
      <p:sp>
        <p:nvSpPr>
          <p:cNvPr id="33" name="TextovéPole 32"/>
          <p:cNvSpPr txBox="1"/>
          <p:nvPr/>
        </p:nvSpPr>
        <p:spPr>
          <a:xfrm rot="3478827">
            <a:off x="1743259" y="2568163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0070C0"/>
                </a:solidFill>
              </a:rPr>
              <a:t>d. adjunkcí/rekcí</a:t>
            </a:r>
            <a:endParaRPr lang="cs-CZ" sz="2400" b="1" dirty="0">
              <a:solidFill>
                <a:srgbClr val="0070C0"/>
              </a:solidFill>
            </a:endParaRPr>
          </a:p>
        </p:txBody>
      </p:sp>
      <p:sp>
        <p:nvSpPr>
          <p:cNvPr id="34" name="TextovéPole 33"/>
          <p:cNvSpPr txBox="1"/>
          <p:nvPr/>
        </p:nvSpPr>
        <p:spPr>
          <a:xfrm rot="3478827">
            <a:off x="6154244" y="2577834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err="1" smtClean="0">
                <a:solidFill>
                  <a:srgbClr val="0070C0"/>
                </a:solidFill>
              </a:rPr>
              <a:t>d</a:t>
            </a:r>
            <a:r>
              <a:rPr lang="cs-CZ" sz="2400" b="1" dirty="0" smtClean="0">
                <a:solidFill>
                  <a:srgbClr val="0070C0"/>
                </a:solidFill>
              </a:rPr>
              <a:t>. adjunkcí</a:t>
            </a:r>
            <a:endParaRPr lang="cs-CZ" sz="2400" b="1" dirty="0">
              <a:solidFill>
                <a:srgbClr val="0070C0"/>
              </a:solidFill>
            </a:endParaRPr>
          </a:p>
        </p:txBody>
      </p:sp>
      <p:sp>
        <p:nvSpPr>
          <p:cNvPr id="35" name="TextovéPole 34"/>
          <p:cNvSpPr txBox="1"/>
          <p:nvPr/>
        </p:nvSpPr>
        <p:spPr>
          <a:xfrm>
            <a:off x="539552" y="5589240"/>
            <a:ext cx="828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00B050"/>
                </a:solidFill>
              </a:rPr>
              <a:t>+ koordinace </a:t>
            </a:r>
            <a:r>
              <a:rPr lang="cs-CZ" sz="2400" b="1" dirty="0" smtClean="0"/>
              <a:t>(např. otec a matka, starý a nemocný…)</a:t>
            </a:r>
          </a:p>
          <a:p>
            <a:r>
              <a:rPr lang="cs-CZ" sz="2400" b="1" dirty="0" smtClean="0">
                <a:solidFill>
                  <a:srgbClr val="7030A0"/>
                </a:solidFill>
              </a:rPr>
              <a:t>+ apozice </a:t>
            </a:r>
            <a:r>
              <a:rPr lang="cs-CZ" sz="2400" b="1" dirty="0" smtClean="0"/>
              <a:t>(přístavek… Jeho syn, </a:t>
            </a:r>
            <a:r>
              <a:rPr lang="cs-CZ" sz="2400" b="1" dirty="0" smtClean="0">
                <a:solidFill>
                  <a:srgbClr val="7030A0"/>
                </a:solidFill>
              </a:rPr>
              <a:t>nadaný hoch</a:t>
            </a:r>
            <a:r>
              <a:rPr lang="cs-CZ" sz="2400" b="1" dirty="0" smtClean="0"/>
              <a:t>, to dokázal…</a:t>
            </a:r>
            <a:endParaRPr lang="cs-CZ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6" y="188640"/>
            <a:ext cx="7772400" cy="705321"/>
          </a:xfrm>
        </p:spPr>
        <p:txBody>
          <a:bodyPr>
            <a:normAutofit/>
          </a:bodyPr>
          <a:lstStyle/>
          <a:p>
            <a:pPr algn="l"/>
            <a:r>
              <a:rPr lang="cs-CZ" sz="3600" b="1" dirty="0" smtClean="0">
                <a:solidFill>
                  <a:schemeClr val="bg1"/>
                </a:solidFill>
              </a:rPr>
              <a:t>Specifické formy genitivů a dativů</a:t>
            </a:r>
            <a:endParaRPr lang="cs-CZ" sz="3600" b="1" dirty="0">
              <a:solidFill>
                <a:schemeClr val="bg1"/>
              </a:solidFill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472008" y="980728"/>
            <a:ext cx="8348464" cy="5400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cs-CZ" sz="31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395536" y="1124744"/>
            <a:ext cx="8348464" cy="525658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cs-CZ" sz="3100" b="1" u="sng" dirty="0" smtClean="0"/>
              <a:t>1. Genitivní formy</a:t>
            </a:r>
          </a:p>
          <a:p>
            <a:r>
              <a:rPr lang="cs-CZ" sz="3100" b="1" dirty="0" smtClean="0"/>
              <a:t>Neměl ani </a:t>
            </a:r>
            <a:r>
              <a:rPr lang="cs-CZ" sz="3100" b="1" dirty="0" smtClean="0">
                <a:solidFill>
                  <a:srgbClr val="00B0F0"/>
                </a:solidFill>
              </a:rPr>
              <a:t>vindry</a:t>
            </a:r>
            <a:r>
              <a:rPr lang="cs-CZ" sz="3100" b="1" dirty="0" smtClean="0"/>
              <a:t>. (genitiv záporový)</a:t>
            </a:r>
            <a:br>
              <a:rPr lang="cs-CZ" sz="3100" b="1" dirty="0" smtClean="0"/>
            </a:br>
            <a:r>
              <a:rPr lang="cs-CZ" sz="3100" b="1" dirty="0" smtClean="0"/>
              <a:t>Nasypala jim </a:t>
            </a:r>
            <a:r>
              <a:rPr lang="cs-CZ" sz="3100" b="1" dirty="0" smtClean="0">
                <a:solidFill>
                  <a:srgbClr val="00B0F0"/>
                </a:solidFill>
              </a:rPr>
              <a:t>ořechů</a:t>
            </a:r>
            <a:r>
              <a:rPr lang="cs-CZ" sz="3100" b="1" dirty="0" smtClean="0"/>
              <a:t>. (genitiv partitivní)</a:t>
            </a:r>
          </a:p>
          <a:p>
            <a:endParaRPr lang="cs-CZ" sz="3100" b="1" dirty="0"/>
          </a:p>
          <a:p>
            <a:r>
              <a:rPr lang="cs-CZ" sz="3100" b="1" u="sng" dirty="0" smtClean="0"/>
              <a:t>2. Předměty v dativu</a:t>
            </a:r>
          </a:p>
          <a:p>
            <a:r>
              <a:rPr lang="cs-CZ" sz="3100" b="1" dirty="0" smtClean="0"/>
              <a:t>Připravili </a:t>
            </a:r>
            <a:r>
              <a:rPr lang="cs-CZ" sz="3100" b="1" dirty="0" smtClean="0">
                <a:solidFill>
                  <a:srgbClr val="00B0F0"/>
                </a:solidFill>
              </a:rPr>
              <a:t>dětem</a:t>
            </a:r>
            <a:r>
              <a:rPr lang="cs-CZ" sz="3100" b="1" dirty="0" smtClean="0"/>
              <a:t> překvapení. (dativ </a:t>
            </a:r>
            <a:r>
              <a:rPr lang="cs-CZ" sz="3100" b="1" dirty="0" smtClean="0">
                <a:solidFill>
                  <a:srgbClr val="00B0F0"/>
                </a:solidFill>
              </a:rPr>
              <a:t>prospěchový</a:t>
            </a:r>
            <a:r>
              <a:rPr lang="cs-CZ" sz="3100" b="1" dirty="0" smtClean="0"/>
              <a:t>)</a:t>
            </a:r>
          </a:p>
          <a:p>
            <a:r>
              <a:rPr lang="cs-CZ" sz="3100" b="1" dirty="0" smtClean="0"/>
              <a:t>Objednali </a:t>
            </a:r>
            <a:r>
              <a:rPr lang="cs-CZ" sz="3100" b="1" dirty="0" smtClean="0">
                <a:solidFill>
                  <a:srgbClr val="00B0F0"/>
                </a:solidFill>
              </a:rPr>
              <a:t>návštěvníkům</a:t>
            </a:r>
            <a:r>
              <a:rPr lang="cs-CZ" sz="3100" b="1" dirty="0" smtClean="0"/>
              <a:t> ubytování. (dativ prospěchový)</a:t>
            </a:r>
          </a:p>
          <a:p>
            <a:r>
              <a:rPr lang="cs-CZ" sz="3100" b="1" dirty="0" smtClean="0"/>
              <a:t>Zlomil </a:t>
            </a:r>
            <a:r>
              <a:rPr lang="cs-CZ" sz="3100" b="1" dirty="0" smtClean="0">
                <a:solidFill>
                  <a:srgbClr val="00B0F0"/>
                </a:solidFill>
              </a:rPr>
              <a:t>mu</a:t>
            </a:r>
            <a:r>
              <a:rPr lang="cs-CZ" sz="3100" b="1" dirty="0" smtClean="0"/>
              <a:t> ruku. (dativ prospěchový)</a:t>
            </a:r>
          </a:p>
          <a:p>
            <a:r>
              <a:rPr lang="cs-CZ" sz="3100" b="1" dirty="0" smtClean="0"/>
              <a:t>Šlápl </a:t>
            </a:r>
            <a:r>
              <a:rPr lang="cs-CZ" sz="3100" b="1" dirty="0" smtClean="0">
                <a:solidFill>
                  <a:srgbClr val="00B0F0"/>
                </a:solidFill>
              </a:rPr>
              <a:t>mi</a:t>
            </a:r>
            <a:r>
              <a:rPr lang="cs-CZ" sz="3100" b="1" dirty="0" smtClean="0"/>
              <a:t> na nohu. (dativ </a:t>
            </a:r>
            <a:r>
              <a:rPr lang="cs-CZ" sz="3100" b="1" dirty="0" smtClean="0">
                <a:solidFill>
                  <a:srgbClr val="00B0F0"/>
                </a:solidFill>
              </a:rPr>
              <a:t>přivlastňovací</a:t>
            </a:r>
            <a:r>
              <a:rPr lang="cs-CZ" sz="3100" b="1" dirty="0" smtClean="0"/>
              <a:t>)</a:t>
            </a:r>
          </a:p>
          <a:p>
            <a:endParaRPr lang="cs-CZ" sz="3100" b="1" dirty="0" smtClean="0"/>
          </a:p>
        </p:txBody>
      </p:sp>
    </p:spTree>
    <p:extLst>
      <p:ext uri="{BB962C8B-B14F-4D97-AF65-F5344CB8AC3E}">
        <p14:creationId xmlns:p14="http://schemas.microsoft.com/office/powerpoint/2010/main" val="281560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6" y="188640"/>
            <a:ext cx="7772400" cy="705321"/>
          </a:xfrm>
        </p:spPr>
        <p:txBody>
          <a:bodyPr>
            <a:normAutofit/>
          </a:bodyPr>
          <a:lstStyle/>
          <a:p>
            <a:pPr algn="l"/>
            <a:r>
              <a:rPr lang="cs-CZ" sz="3600" b="1" dirty="0" smtClean="0">
                <a:solidFill>
                  <a:schemeClr val="bg1"/>
                </a:solidFill>
              </a:rPr>
              <a:t>Specifické formy genitivů a dativů</a:t>
            </a:r>
            <a:endParaRPr lang="cs-CZ" sz="3600" b="1" dirty="0">
              <a:solidFill>
                <a:schemeClr val="bg1"/>
              </a:solidFill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472008" y="980728"/>
            <a:ext cx="8348464" cy="5400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cs-CZ" sz="31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395536" y="1124744"/>
            <a:ext cx="8348464" cy="525658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cs-CZ" sz="3100" b="1" dirty="0" smtClean="0">
                <a:solidFill>
                  <a:srgbClr val="00B0F0"/>
                </a:solidFill>
              </a:rPr>
              <a:t>Mamince</a:t>
            </a:r>
            <a:r>
              <a:rPr lang="cs-CZ" sz="3100" b="1" dirty="0" smtClean="0"/>
              <a:t> to bylo trapné. (dativ </a:t>
            </a:r>
            <a:r>
              <a:rPr lang="cs-CZ" sz="3100" b="1" dirty="0" smtClean="0">
                <a:solidFill>
                  <a:srgbClr val="00B0F0"/>
                </a:solidFill>
              </a:rPr>
              <a:t>zřetelový</a:t>
            </a:r>
            <a:r>
              <a:rPr lang="cs-CZ" sz="3100" b="1" dirty="0" smtClean="0"/>
              <a:t>)</a:t>
            </a:r>
          </a:p>
          <a:p>
            <a:r>
              <a:rPr lang="cs-CZ" sz="3100" b="1" dirty="0" smtClean="0">
                <a:solidFill>
                  <a:srgbClr val="00B0F0"/>
                </a:solidFill>
              </a:rPr>
              <a:t>Dětem</a:t>
            </a:r>
            <a:r>
              <a:rPr lang="cs-CZ" sz="3100" b="1" dirty="0" smtClean="0"/>
              <a:t> je to lhostejné. (dativ zřetelový)</a:t>
            </a:r>
          </a:p>
          <a:p>
            <a:r>
              <a:rPr lang="cs-CZ" sz="3100" b="1" dirty="0" smtClean="0"/>
              <a:t>To </a:t>
            </a:r>
            <a:r>
              <a:rPr lang="cs-CZ" sz="3100" b="1" dirty="0" smtClean="0">
                <a:solidFill>
                  <a:srgbClr val="00B0F0"/>
                </a:solidFill>
              </a:rPr>
              <a:t>vám</a:t>
            </a:r>
            <a:r>
              <a:rPr lang="cs-CZ" sz="3100" b="1" dirty="0" smtClean="0"/>
              <a:t> byla krása. (dativ </a:t>
            </a:r>
            <a:r>
              <a:rPr lang="cs-CZ" sz="3100" b="1" dirty="0" smtClean="0">
                <a:solidFill>
                  <a:srgbClr val="00B0F0"/>
                </a:solidFill>
              </a:rPr>
              <a:t>etický</a:t>
            </a:r>
            <a:r>
              <a:rPr lang="cs-CZ" sz="3100" b="1" dirty="0" smtClean="0"/>
              <a:t>)</a:t>
            </a:r>
          </a:p>
          <a:p>
            <a:r>
              <a:rPr lang="cs-CZ" sz="3100" b="1" dirty="0" smtClean="0"/>
              <a:t>A on </a:t>
            </a:r>
            <a:r>
              <a:rPr lang="cs-CZ" sz="3100" b="1" dirty="0" smtClean="0">
                <a:solidFill>
                  <a:srgbClr val="00B0F0"/>
                </a:solidFill>
              </a:rPr>
              <a:t>vám</a:t>
            </a:r>
            <a:r>
              <a:rPr lang="cs-CZ" sz="3100" b="1" dirty="0" smtClean="0"/>
              <a:t> nalil do ucha jed. (dativ etický)</a:t>
            </a:r>
          </a:p>
          <a:p>
            <a:endParaRPr lang="cs-CZ" sz="3100" b="1" dirty="0" smtClean="0"/>
          </a:p>
        </p:txBody>
      </p:sp>
    </p:spTree>
    <p:extLst>
      <p:ext uri="{BB962C8B-B14F-4D97-AF65-F5344CB8AC3E}">
        <p14:creationId xmlns:p14="http://schemas.microsoft.com/office/powerpoint/2010/main" val="278732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6" y="188640"/>
            <a:ext cx="7772400" cy="705321"/>
          </a:xfrm>
        </p:spPr>
        <p:txBody>
          <a:bodyPr>
            <a:normAutofit/>
          </a:bodyPr>
          <a:lstStyle/>
          <a:p>
            <a:pPr algn="l"/>
            <a:r>
              <a:rPr lang="cs-CZ" sz="3600" b="1" dirty="0" smtClean="0">
                <a:solidFill>
                  <a:schemeClr val="bg1"/>
                </a:solidFill>
              </a:rPr>
              <a:t>Předmět v 7. pádě</a:t>
            </a:r>
            <a:endParaRPr lang="cs-CZ" sz="3600" b="1" dirty="0">
              <a:solidFill>
                <a:schemeClr val="bg1"/>
              </a:solidFill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472008" y="980728"/>
            <a:ext cx="8348464" cy="5400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cs-CZ" sz="31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395536" y="1124744"/>
            <a:ext cx="8348464" cy="525658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cs-CZ" sz="3100" b="1" dirty="0" smtClean="0"/>
              <a:t>Předmět může být i v 7. pádě, ačkoli 7. pád je primárně pádem příslovečným. Vést přesnou hranici mezi předmětem v 7. pádě a příslovečným určením je velmi obtížné (často to není možné).</a:t>
            </a:r>
          </a:p>
          <a:p>
            <a:endParaRPr lang="cs-CZ" sz="3100" b="1" dirty="0" smtClean="0"/>
          </a:p>
          <a:p>
            <a:r>
              <a:rPr lang="cs-CZ" sz="3100" b="1" dirty="0" smtClean="0"/>
              <a:t>Dům </a:t>
            </a:r>
            <a:r>
              <a:rPr lang="cs-CZ" sz="3100" b="1" dirty="0"/>
              <a:t>zněl </a:t>
            </a:r>
            <a:r>
              <a:rPr lang="cs-CZ" sz="3100" b="1" dirty="0">
                <a:solidFill>
                  <a:srgbClr val="00B0F0"/>
                </a:solidFill>
              </a:rPr>
              <a:t>zpěvem</a:t>
            </a:r>
            <a:r>
              <a:rPr lang="cs-CZ" sz="3100" b="1" dirty="0" smtClean="0"/>
              <a:t>. (objekt </a:t>
            </a:r>
            <a:r>
              <a:rPr lang="cs-CZ" sz="3100" b="1" dirty="0"/>
              <a:t>/ </a:t>
            </a:r>
            <a:r>
              <a:rPr lang="cs-CZ" sz="3100" b="1" dirty="0" smtClean="0"/>
              <a:t>PU způsobu)</a:t>
            </a:r>
            <a:endParaRPr lang="cs-CZ" sz="3100" b="1" dirty="0"/>
          </a:p>
          <a:p>
            <a:r>
              <a:rPr lang="cs-CZ" sz="3100" b="1" dirty="0"/>
              <a:t>Posypal chodník </a:t>
            </a:r>
            <a:r>
              <a:rPr lang="cs-CZ" sz="3100" b="1" dirty="0">
                <a:solidFill>
                  <a:srgbClr val="00B0F0"/>
                </a:solidFill>
              </a:rPr>
              <a:t>pískem</a:t>
            </a:r>
            <a:r>
              <a:rPr lang="cs-CZ" sz="3100" b="1" dirty="0" smtClean="0"/>
              <a:t>. (objekt </a:t>
            </a:r>
            <a:r>
              <a:rPr lang="cs-CZ" sz="3100" b="1" dirty="0"/>
              <a:t>/ </a:t>
            </a:r>
            <a:r>
              <a:rPr lang="cs-CZ" sz="3100" b="1" dirty="0" smtClean="0"/>
              <a:t>PU prostředku)</a:t>
            </a:r>
            <a:endParaRPr lang="cs-CZ" sz="3100" b="1" dirty="0"/>
          </a:p>
          <a:p>
            <a:r>
              <a:rPr lang="cs-CZ" sz="3100" b="1" dirty="0"/>
              <a:t>Je cítit </a:t>
            </a:r>
            <a:r>
              <a:rPr lang="cs-CZ" sz="3100" b="1" dirty="0">
                <a:solidFill>
                  <a:srgbClr val="00B0F0"/>
                </a:solidFill>
              </a:rPr>
              <a:t>tabákem</a:t>
            </a:r>
            <a:r>
              <a:rPr lang="cs-CZ" sz="3100" b="1" dirty="0"/>
              <a:t>.	</a:t>
            </a:r>
            <a:r>
              <a:rPr lang="cs-CZ" sz="3100" b="1" dirty="0" smtClean="0"/>
              <a:t>(objekt </a:t>
            </a:r>
            <a:r>
              <a:rPr lang="cs-CZ" sz="3100" b="1" dirty="0"/>
              <a:t>/ </a:t>
            </a:r>
            <a:r>
              <a:rPr lang="cs-CZ" sz="3100" b="1" dirty="0" smtClean="0"/>
              <a:t>PU původu)</a:t>
            </a:r>
            <a:endParaRPr lang="cs-CZ" sz="3100" b="1" dirty="0"/>
          </a:p>
          <a:p>
            <a:endParaRPr lang="cs-CZ" sz="3100" b="1" dirty="0"/>
          </a:p>
          <a:p>
            <a:endParaRPr lang="cs-CZ" sz="3100" b="1" dirty="0" smtClean="0"/>
          </a:p>
        </p:txBody>
      </p:sp>
    </p:spTree>
    <p:extLst>
      <p:ext uri="{BB962C8B-B14F-4D97-AF65-F5344CB8AC3E}">
        <p14:creationId xmlns:p14="http://schemas.microsoft.com/office/powerpoint/2010/main" val="317176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6" y="188640"/>
            <a:ext cx="7772400" cy="705321"/>
          </a:xfrm>
        </p:spPr>
        <p:txBody>
          <a:bodyPr>
            <a:normAutofit/>
          </a:bodyPr>
          <a:lstStyle/>
          <a:p>
            <a:pPr algn="l"/>
            <a:r>
              <a:rPr lang="cs-CZ" sz="3600" b="1" dirty="0" smtClean="0">
                <a:solidFill>
                  <a:schemeClr val="bg1"/>
                </a:solidFill>
              </a:rPr>
              <a:t>Pravidlo pro odlišení O7 a PU</a:t>
            </a:r>
            <a:endParaRPr lang="cs-CZ" sz="3600" b="1" dirty="0">
              <a:solidFill>
                <a:schemeClr val="bg1"/>
              </a:solidFill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472008" y="980728"/>
            <a:ext cx="8348464" cy="5400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cs-CZ" sz="31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395536" y="1124744"/>
            <a:ext cx="8348464" cy="525658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cs-CZ" sz="3100" b="1" dirty="0">
                <a:solidFill>
                  <a:srgbClr val="00B0F0"/>
                </a:solidFill>
              </a:rPr>
              <a:t>Kde vedle vazby s </a:t>
            </a:r>
            <a:r>
              <a:rPr lang="cs-CZ" sz="3100" b="1" dirty="0" err="1">
                <a:solidFill>
                  <a:srgbClr val="00B0F0"/>
                </a:solidFill>
              </a:rPr>
              <a:t>intrumentálem</a:t>
            </a:r>
            <a:r>
              <a:rPr lang="cs-CZ" sz="3100" b="1" dirty="0">
                <a:solidFill>
                  <a:srgbClr val="00B0F0"/>
                </a:solidFill>
              </a:rPr>
              <a:t> existuje synonymní vazba s akuzativem, </a:t>
            </a:r>
            <a:r>
              <a:rPr lang="cs-CZ" sz="3100" b="1" dirty="0" smtClean="0">
                <a:solidFill>
                  <a:srgbClr val="00B0F0"/>
                </a:solidFill>
              </a:rPr>
              <a:t>tj. jednoznačným </a:t>
            </a:r>
            <a:r>
              <a:rPr lang="cs-CZ" sz="3100" b="1" dirty="0">
                <a:solidFill>
                  <a:srgbClr val="00B0F0"/>
                </a:solidFill>
              </a:rPr>
              <a:t>objektem, považuje </a:t>
            </a:r>
            <a:r>
              <a:rPr lang="cs-CZ" sz="3100" b="1" dirty="0" err="1">
                <a:solidFill>
                  <a:srgbClr val="00B0F0"/>
                </a:solidFill>
              </a:rPr>
              <a:t>intrumentál</a:t>
            </a:r>
            <a:r>
              <a:rPr lang="cs-CZ" sz="3100" b="1" dirty="0">
                <a:solidFill>
                  <a:srgbClr val="00B0F0"/>
                </a:solidFill>
              </a:rPr>
              <a:t> také za </a:t>
            </a:r>
            <a:r>
              <a:rPr lang="cs-CZ" sz="3100" b="1" dirty="0" smtClean="0">
                <a:solidFill>
                  <a:srgbClr val="00B0F0"/>
                </a:solidFill>
              </a:rPr>
              <a:t>předmět (V. Šmilauer).</a:t>
            </a:r>
          </a:p>
          <a:p>
            <a:endParaRPr lang="cs-CZ" sz="3100" b="1" dirty="0">
              <a:solidFill>
                <a:srgbClr val="00B0F0"/>
              </a:solidFill>
            </a:endParaRPr>
          </a:p>
          <a:p>
            <a:r>
              <a:rPr lang="cs-CZ" sz="3100" b="1" dirty="0"/>
              <a:t>Hodit </a:t>
            </a:r>
            <a:r>
              <a:rPr lang="cs-CZ" sz="3100" b="1" dirty="0">
                <a:solidFill>
                  <a:srgbClr val="00B0F0"/>
                </a:solidFill>
              </a:rPr>
              <a:t>míčem</a:t>
            </a:r>
            <a:r>
              <a:rPr lang="cs-CZ" sz="3100" b="1" dirty="0"/>
              <a:t> po kamarádovi. / Hodit </a:t>
            </a:r>
            <a:r>
              <a:rPr lang="cs-CZ" sz="3100" b="1" dirty="0">
                <a:solidFill>
                  <a:srgbClr val="00B0F0"/>
                </a:solidFill>
              </a:rPr>
              <a:t>míč</a:t>
            </a:r>
            <a:r>
              <a:rPr lang="cs-CZ" sz="3100" b="1" dirty="0"/>
              <a:t> po kamarádovi</a:t>
            </a:r>
            <a:r>
              <a:rPr lang="cs-CZ" sz="3100" b="1" dirty="0" smtClean="0"/>
              <a:t>. (objekt)</a:t>
            </a:r>
            <a:endParaRPr lang="cs-CZ" sz="3100" b="1" dirty="0"/>
          </a:p>
          <a:p>
            <a:r>
              <a:rPr lang="cs-CZ" sz="3100" b="1" dirty="0"/>
              <a:t>Uhodit někoho </a:t>
            </a:r>
            <a:r>
              <a:rPr lang="cs-CZ" sz="3100" b="1" dirty="0">
                <a:solidFill>
                  <a:srgbClr val="00B0F0"/>
                </a:solidFill>
              </a:rPr>
              <a:t>míčem</a:t>
            </a:r>
            <a:r>
              <a:rPr lang="cs-CZ" sz="3100" b="1" dirty="0" smtClean="0"/>
              <a:t>. (přísl</a:t>
            </a:r>
            <a:r>
              <a:rPr lang="cs-CZ" sz="3100" b="1" dirty="0"/>
              <a:t>. </a:t>
            </a:r>
            <a:r>
              <a:rPr lang="cs-CZ" sz="3100" b="1" dirty="0" err="1"/>
              <a:t>urč</a:t>
            </a:r>
            <a:r>
              <a:rPr lang="cs-CZ" sz="3100" b="1" dirty="0"/>
              <a:t>. </a:t>
            </a:r>
            <a:r>
              <a:rPr lang="cs-CZ" sz="3100" b="1" dirty="0" smtClean="0"/>
              <a:t>prostředku)</a:t>
            </a:r>
            <a:endParaRPr lang="cs-CZ" sz="3100" b="1" dirty="0"/>
          </a:p>
          <a:p>
            <a:r>
              <a:rPr lang="cs-CZ" sz="3100" b="1" dirty="0"/>
              <a:t>Napustit příkop </a:t>
            </a:r>
            <a:r>
              <a:rPr lang="cs-CZ" sz="3100" b="1" dirty="0">
                <a:solidFill>
                  <a:srgbClr val="00B0F0"/>
                </a:solidFill>
              </a:rPr>
              <a:t>vodou</a:t>
            </a:r>
            <a:r>
              <a:rPr lang="cs-CZ" sz="3100" b="1" dirty="0"/>
              <a:t>. / Napustit </a:t>
            </a:r>
            <a:r>
              <a:rPr lang="cs-CZ" sz="3100" b="1" dirty="0">
                <a:solidFill>
                  <a:srgbClr val="00B0F0"/>
                </a:solidFill>
              </a:rPr>
              <a:t>vodu</a:t>
            </a:r>
            <a:r>
              <a:rPr lang="cs-CZ" sz="3100" b="1" dirty="0"/>
              <a:t> do příkopu</a:t>
            </a:r>
            <a:r>
              <a:rPr lang="cs-CZ" sz="3100" b="1" dirty="0" smtClean="0"/>
              <a:t>. (objekt)</a:t>
            </a:r>
            <a:endParaRPr lang="cs-CZ" sz="3100" b="1" dirty="0"/>
          </a:p>
          <a:p>
            <a:endParaRPr lang="cs-CZ" sz="31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41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6" y="188640"/>
            <a:ext cx="7772400" cy="705321"/>
          </a:xfrm>
        </p:spPr>
        <p:txBody>
          <a:bodyPr>
            <a:normAutofit/>
          </a:bodyPr>
          <a:lstStyle/>
          <a:p>
            <a:pPr algn="l"/>
            <a:r>
              <a:rPr lang="cs-CZ" sz="3600" b="1" dirty="0" smtClean="0">
                <a:solidFill>
                  <a:schemeClr val="bg1"/>
                </a:solidFill>
              </a:rPr>
              <a:t>Výjimka z rekce!</a:t>
            </a:r>
            <a:endParaRPr lang="cs-CZ" sz="3600" b="1" dirty="0">
              <a:solidFill>
                <a:schemeClr val="bg1"/>
              </a:solidFill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472008" y="980728"/>
            <a:ext cx="8348464" cy="5400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cs-CZ" sz="31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395536" y="1124744"/>
            <a:ext cx="8348464" cy="525658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cs-CZ" sz="3100" b="1" dirty="0" smtClean="0"/>
              <a:t>Pokud je předmět vyjádřen </a:t>
            </a:r>
            <a:r>
              <a:rPr lang="cs-CZ" sz="3100" b="1" u="sng" dirty="0" smtClean="0"/>
              <a:t>infinitivem</a:t>
            </a:r>
            <a:r>
              <a:rPr lang="cs-CZ" sz="3100" b="1" dirty="0" smtClean="0"/>
              <a:t>, není zde rekce, </a:t>
            </a:r>
            <a:br>
              <a:rPr lang="cs-CZ" sz="3100" b="1" dirty="0" smtClean="0"/>
            </a:br>
            <a:r>
              <a:rPr lang="cs-CZ" sz="3100" b="1" dirty="0" smtClean="0"/>
              <a:t>např. Pokoušíme se </a:t>
            </a:r>
            <a:r>
              <a:rPr lang="cs-CZ" sz="3100" b="1" dirty="0" smtClean="0">
                <a:solidFill>
                  <a:srgbClr val="00B0F0"/>
                </a:solidFill>
              </a:rPr>
              <a:t>kombinovat</a:t>
            </a:r>
            <a:r>
              <a:rPr lang="cs-CZ" sz="3100" b="1" dirty="0" smtClean="0"/>
              <a:t> výsledky.</a:t>
            </a:r>
          </a:p>
          <a:p>
            <a:endParaRPr lang="cs-CZ" sz="3100" b="1" dirty="0" smtClean="0"/>
          </a:p>
          <a:p>
            <a:endParaRPr lang="cs-CZ" sz="3100" b="1" dirty="0" smtClean="0"/>
          </a:p>
        </p:txBody>
      </p:sp>
    </p:spTree>
    <p:extLst>
      <p:ext uri="{BB962C8B-B14F-4D97-AF65-F5344CB8AC3E}">
        <p14:creationId xmlns:p14="http://schemas.microsoft.com/office/powerpoint/2010/main" val="329213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6" y="188640"/>
            <a:ext cx="7772400" cy="705321"/>
          </a:xfrm>
        </p:spPr>
        <p:txBody>
          <a:bodyPr>
            <a:normAutofit/>
          </a:bodyPr>
          <a:lstStyle/>
          <a:p>
            <a:pPr algn="l"/>
            <a:r>
              <a:rPr lang="cs-CZ" sz="3600" b="1" dirty="0" smtClean="0">
                <a:solidFill>
                  <a:schemeClr val="bg1"/>
                </a:solidFill>
              </a:rPr>
              <a:t>PŘÍVLASTEK</a:t>
            </a:r>
            <a:endParaRPr lang="cs-CZ" sz="3600" b="1" dirty="0">
              <a:solidFill>
                <a:schemeClr val="bg1"/>
              </a:solidFill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472008" y="980728"/>
            <a:ext cx="8348464" cy="5400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cs-CZ" sz="31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Nadpis 1"/>
          <p:cNvSpPr txBox="1">
            <a:spLocks/>
          </p:cNvSpPr>
          <p:nvPr/>
        </p:nvSpPr>
        <p:spPr>
          <a:xfrm>
            <a:off x="395536" y="1124744"/>
            <a:ext cx="8348464" cy="345638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cs-CZ" sz="31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Co o něm víme?</a:t>
            </a:r>
            <a:endParaRPr lang="cs-CZ" sz="3100" b="1" baseline="0" dirty="0" smtClean="0">
              <a:latin typeface="+mj-lt"/>
              <a:ea typeface="+mj-ea"/>
              <a:cs typeface="+mj-cs"/>
            </a:endParaRP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cs-CZ" sz="31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146" name="Picture 2" descr="http://en.hdyo.org/assets/ask-question-2-fb180173e13f21ad6ae73ba29b08cd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945232"/>
            <a:ext cx="5652120" cy="56521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4136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6" y="188640"/>
            <a:ext cx="7772400" cy="705321"/>
          </a:xfrm>
        </p:spPr>
        <p:txBody>
          <a:bodyPr>
            <a:normAutofit/>
          </a:bodyPr>
          <a:lstStyle/>
          <a:p>
            <a:pPr algn="l"/>
            <a:r>
              <a:rPr lang="cs-CZ" sz="3600" b="1" dirty="0" smtClean="0">
                <a:solidFill>
                  <a:schemeClr val="bg1"/>
                </a:solidFill>
              </a:rPr>
              <a:t>Přívlastek</a:t>
            </a:r>
            <a:endParaRPr lang="cs-CZ" sz="3600" b="1" dirty="0">
              <a:solidFill>
                <a:schemeClr val="bg1"/>
              </a:solidFill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472008" y="980728"/>
            <a:ext cx="8348464" cy="5400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cs-CZ" sz="31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395536" y="1124744"/>
            <a:ext cx="8348464" cy="525658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92500" lnSpcReduction="20000"/>
          </a:bodyPr>
          <a:lstStyle/>
          <a:p>
            <a:r>
              <a:rPr lang="cs-CZ" sz="3100" b="1" dirty="0" smtClean="0"/>
              <a:t>Může být vyjádřen:</a:t>
            </a:r>
          </a:p>
          <a:p>
            <a:r>
              <a:rPr lang="cs-CZ" sz="3200" b="1" dirty="0" smtClean="0"/>
              <a:t>1. Přídavným jménem: </a:t>
            </a:r>
            <a:br>
              <a:rPr lang="cs-CZ" sz="3200" b="1" dirty="0" smtClean="0"/>
            </a:br>
            <a:r>
              <a:rPr lang="cs-CZ" sz="3200" b="1" dirty="0" smtClean="0">
                <a:solidFill>
                  <a:srgbClr val="00B0F0"/>
                </a:solidFill>
              </a:rPr>
              <a:t>černé šaty, chytrý studenty, pilný poslanec</a:t>
            </a:r>
            <a:r>
              <a:rPr lang="cs-CZ" sz="3200" b="1" dirty="0" smtClean="0"/>
              <a:t/>
            </a:r>
            <a:br>
              <a:rPr lang="cs-CZ" sz="3200" b="1" dirty="0" smtClean="0"/>
            </a:br>
            <a:r>
              <a:rPr lang="cs-CZ" sz="3200" b="1" dirty="0" smtClean="0"/>
              <a:t>2. Zájmenem: </a:t>
            </a:r>
            <a:br>
              <a:rPr lang="cs-CZ" sz="3200" b="1" dirty="0" smtClean="0"/>
            </a:br>
            <a:r>
              <a:rPr lang="cs-CZ" sz="3200" b="1" dirty="0" smtClean="0">
                <a:solidFill>
                  <a:srgbClr val="00B0F0"/>
                </a:solidFill>
              </a:rPr>
              <a:t>naše třída, můj přítel, tvoje učebnice </a:t>
            </a:r>
            <a:r>
              <a:rPr lang="cs-CZ" sz="3200" b="1" dirty="0" smtClean="0"/>
              <a:t/>
            </a:r>
            <a:br>
              <a:rPr lang="cs-CZ" sz="3200" b="1" dirty="0" smtClean="0"/>
            </a:br>
            <a:r>
              <a:rPr lang="cs-CZ" sz="3200" b="1" dirty="0" smtClean="0"/>
              <a:t>3. Číslovkou: </a:t>
            </a:r>
            <a:br>
              <a:rPr lang="cs-CZ" sz="3200" b="1" dirty="0" smtClean="0"/>
            </a:br>
            <a:r>
              <a:rPr lang="cs-CZ" sz="3200" b="1" dirty="0" smtClean="0">
                <a:solidFill>
                  <a:srgbClr val="00B0F0"/>
                </a:solidFill>
              </a:rPr>
              <a:t>čtyři studentky, první pád, troje šaty</a:t>
            </a:r>
            <a:r>
              <a:rPr lang="cs-CZ" sz="3200" b="1" dirty="0" smtClean="0"/>
              <a:t/>
            </a:r>
            <a:br>
              <a:rPr lang="cs-CZ" sz="3200" b="1" dirty="0" smtClean="0"/>
            </a:br>
            <a:r>
              <a:rPr lang="cs-CZ" sz="3200" b="1" dirty="0" smtClean="0"/>
              <a:t>4. Podstatným jménem: </a:t>
            </a:r>
            <a:br>
              <a:rPr lang="cs-CZ" sz="3200" b="1" dirty="0" smtClean="0"/>
            </a:br>
            <a:r>
              <a:rPr lang="cs-CZ" sz="3200" b="1" dirty="0" smtClean="0">
                <a:solidFill>
                  <a:srgbClr val="00B0F0"/>
                </a:solidFill>
              </a:rPr>
              <a:t>nebezpečí hor, cesta k domovu</a:t>
            </a:r>
            <a:r>
              <a:rPr lang="cs-CZ" sz="3200" b="1" dirty="0" smtClean="0"/>
              <a:t/>
            </a:r>
            <a:br>
              <a:rPr lang="cs-CZ" sz="3200" b="1" dirty="0" smtClean="0"/>
            </a:br>
            <a:r>
              <a:rPr lang="cs-CZ" sz="3200" b="1" dirty="0" smtClean="0"/>
              <a:t>5. Infinitivem: </a:t>
            </a:r>
            <a:br>
              <a:rPr lang="cs-CZ" sz="3200" b="1" dirty="0" smtClean="0"/>
            </a:br>
            <a:r>
              <a:rPr lang="cs-CZ" sz="3200" b="1" dirty="0" smtClean="0">
                <a:solidFill>
                  <a:srgbClr val="00B0F0"/>
                </a:solidFill>
              </a:rPr>
              <a:t>touha vyhrát, snaha zvítězit </a:t>
            </a:r>
            <a:r>
              <a:rPr lang="cs-CZ" sz="3200" b="1" dirty="0" smtClean="0"/>
              <a:t/>
            </a:r>
            <a:br>
              <a:rPr lang="cs-CZ" sz="3200" b="1" dirty="0" smtClean="0"/>
            </a:br>
            <a:r>
              <a:rPr lang="cs-CZ" sz="3200" b="1" dirty="0" smtClean="0"/>
              <a:t>6. Příslovcem:</a:t>
            </a:r>
          </a:p>
          <a:p>
            <a:r>
              <a:rPr lang="cs-CZ" sz="3200" b="1" dirty="0" smtClean="0">
                <a:solidFill>
                  <a:srgbClr val="00B0F0"/>
                </a:solidFill>
              </a:rPr>
              <a:t>místo dole, poloha vpředu</a:t>
            </a:r>
            <a:endParaRPr lang="cs-CZ" sz="3100" b="1" dirty="0" smtClean="0">
              <a:solidFill>
                <a:srgbClr val="00B0F0"/>
              </a:solidFill>
            </a:endParaRPr>
          </a:p>
          <a:p>
            <a:endParaRPr lang="cs-CZ" sz="3100" b="1" dirty="0" smtClean="0"/>
          </a:p>
          <a:p>
            <a:endParaRPr lang="cs-CZ" sz="3100" b="1" dirty="0" smtClean="0"/>
          </a:p>
        </p:txBody>
      </p:sp>
    </p:spTree>
    <p:extLst>
      <p:ext uri="{BB962C8B-B14F-4D97-AF65-F5344CB8AC3E}">
        <p14:creationId xmlns:p14="http://schemas.microsoft.com/office/powerpoint/2010/main" val="329213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6" y="188640"/>
            <a:ext cx="7772400" cy="705321"/>
          </a:xfrm>
        </p:spPr>
        <p:txBody>
          <a:bodyPr>
            <a:normAutofit/>
          </a:bodyPr>
          <a:lstStyle/>
          <a:p>
            <a:pPr algn="l"/>
            <a:r>
              <a:rPr lang="cs-CZ" sz="3600" b="1" dirty="0" smtClean="0">
                <a:solidFill>
                  <a:schemeClr val="bg1"/>
                </a:solidFill>
              </a:rPr>
              <a:t>Druhy přívlastku</a:t>
            </a:r>
            <a:endParaRPr lang="cs-CZ" sz="3600" b="1" dirty="0">
              <a:solidFill>
                <a:schemeClr val="bg1"/>
              </a:solidFill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472008" y="980728"/>
            <a:ext cx="8348464" cy="5400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cs-CZ" sz="31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395536" y="1124744"/>
            <a:ext cx="8348464" cy="525658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marL="514350" indent="-514350">
              <a:buAutoNum type="arabicPeriod"/>
            </a:pPr>
            <a:r>
              <a:rPr lang="cs-CZ" sz="3100" b="1" dirty="0" smtClean="0"/>
              <a:t>Holý </a:t>
            </a:r>
          </a:p>
          <a:p>
            <a:pPr marL="514350" indent="-514350"/>
            <a:r>
              <a:rPr lang="cs-CZ" sz="3100" b="1" dirty="0" smtClean="0"/>
              <a:t>	</a:t>
            </a:r>
            <a:r>
              <a:rPr lang="cs-CZ" sz="3100" b="1" dirty="0" smtClean="0">
                <a:solidFill>
                  <a:srgbClr val="00B0F0"/>
                </a:solidFill>
              </a:rPr>
              <a:t>(červené květy)</a:t>
            </a:r>
          </a:p>
          <a:p>
            <a:pPr marL="514350" indent="-514350"/>
            <a:r>
              <a:rPr lang="cs-CZ" sz="3100" b="1" dirty="0" smtClean="0"/>
              <a:t>2.  Rozvitý </a:t>
            </a:r>
          </a:p>
          <a:p>
            <a:pPr marL="514350" indent="-514350"/>
            <a:r>
              <a:rPr lang="cs-CZ" sz="3100" b="1" dirty="0" smtClean="0"/>
              <a:t>	</a:t>
            </a:r>
            <a:r>
              <a:rPr lang="cs-CZ" sz="3100" b="1" dirty="0" smtClean="0">
                <a:solidFill>
                  <a:srgbClr val="00B0F0"/>
                </a:solidFill>
              </a:rPr>
              <a:t>(rychle se měnící počasí)</a:t>
            </a:r>
          </a:p>
          <a:p>
            <a:pPr marL="514350" indent="-514350"/>
            <a:r>
              <a:rPr lang="cs-CZ" sz="3100" b="1" dirty="0" smtClean="0"/>
              <a:t>3.  Několikanásobný </a:t>
            </a:r>
            <a:br>
              <a:rPr lang="cs-CZ" sz="3100" b="1" dirty="0" smtClean="0"/>
            </a:br>
            <a:r>
              <a:rPr lang="cs-CZ" sz="3100" b="1" dirty="0" smtClean="0">
                <a:solidFill>
                  <a:srgbClr val="00B0F0"/>
                </a:solidFill>
              </a:rPr>
              <a:t>(červené, žluté a oranžové květy)</a:t>
            </a:r>
          </a:p>
          <a:p>
            <a:pPr marL="514350" indent="-514350"/>
            <a:r>
              <a:rPr lang="cs-CZ" sz="3100" b="1" dirty="0" smtClean="0"/>
              <a:t>4.  Postupně rozvíjející </a:t>
            </a:r>
            <a:br>
              <a:rPr lang="cs-CZ" sz="3100" b="1" dirty="0" smtClean="0"/>
            </a:br>
            <a:r>
              <a:rPr lang="cs-CZ" sz="3100" b="1" dirty="0" smtClean="0">
                <a:solidFill>
                  <a:srgbClr val="00B0F0"/>
                </a:solidFill>
              </a:rPr>
              <a:t>(nejznámější současný český básník)</a:t>
            </a:r>
          </a:p>
          <a:p>
            <a:endParaRPr lang="cs-CZ" sz="3100" b="1" dirty="0" smtClean="0"/>
          </a:p>
          <a:p>
            <a:endParaRPr lang="cs-CZ" sz="3100" b="1" dirty="0" smtClean="0"/>
          </a:p>
        </p:txBody>
      </p:sp>
    </p:spTree>
    <p:extLst>
      <p:ext uri="{BB962C8B-B14F-4D97-AF65-F5344CB8AC3E}">
        <p14:creationId xmlns:p14="http://schemas.microsoft.com/office/powerpoint/2010/main" val="329213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6" y="188640"/>
            <a:ext cx="7772400" cy="705321"/>
          </a:xfrm>
        </p:spPr>
        <p:txBody>
          <a:bodyPr>
            <a:normAutofit/>
          </a:bodyPr>
          <a:lstStyle/>
          <a:p>
            <a:pPr algn="l"/>
            <a:r>
              <a:rPr lang="cs-CZ" sz="3600" b="1" dirty="0" smtClean="0">
                <a:solidFill>
                  <a:schemeClr val="bg1"/>
                </a:solidFill>
              </a:rPr>
              <a:t>Přívlastek</a:t>
            </a:r>
            <a:endParaRPr lang="cs-CZ" sz="3600" b="1" dirty="0">
              <a:solidFill>
                <a:schemeClr val="bg1"/>
              </a:solidFill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472008" y="980728"/>
            <a:ext cx="8348464" cy="5400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cs-CZ" sz="31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395536" y="1124744"/>
            <a:ext cx="8348464" cy="525658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cs-CZ" sz="3100" b="1" dirty="0" smtClean="0"/>
              <a:t>Závisí na řídícím jménu v jakékoli členské platnosti (tedy i v platnosti přísudku)</a:t>
            </a:r>
          </a:p>
          <a:p>
            <a:endParaRPr lang="cs-CZ" sz="3100" b="1" dirty="0" smtClean="0"/>
          </a:p>
          <a:p>
            <a:r>
              <a:rPr lang="cs-CZ" sz="3100" b="1" dirty="0" smtClean="0"/>
              <a:t>Jeho závislost může být vyjádřena:</a:t>
            </a:r>
          </a:p>
          <a:p>
            <a:pPr marL="514350" indent="-514350">
              <a:buAutoNum type="arabicPeriod"/>
            </a:pPr>
            <a:r>
              <a:rPr lang="cs-CZ" sz="3100" b="1" dirty="0" smtClean="0">
                <a:solidFill>
                  <a:srgbClr val="00B0F0"/>
                </a:solidFill>
              </a:rPr>
              <a:t>Kongruencí (nová kniha)</a:t>
            </a:r>
          </a:p>
          <a:p>
            <a:pPr marL="514350" indent="-514350">
              <a:buAutoNum type="arabicPeriod"/>
            </a:pPr>
            <a:r>
              <a:rPr lang="cs-CZ" sz="3100" b="1" dirty="0" smtClean="0">
                <a:solidFill>
                  <a:srgbClr val="00B0F0"/>
                </a:solidFill>
              </a:rPr>
              <a:t>Adjunkcí  (dům u nádraží)</a:t>
            </a:r>
          </a:p>
          <a:p>
            <a:pPr marL="514350" indent="-514350">
              <a:buAutoNum type="arabicPeriod"/>
            </a:pPr>
            <a:r>
              <a:rPr lang="cs-CZ" sz="3100" b="1" dirty="0" smtClean="0">
                <a:solidFill>
                  <a:srgbClr val="00B0F0"/>
                </a:solidFill>
              </a:rPr>
              <a:t>Rekcí (lov ryb)</a:t>
            </a:r>
          </a:p>
          <a:p>
            <a:endParaRPr lang="cs-CZ" sz="3100" b="1" dirty="0" smtClean="0"/>
          </a:p>
          <a:p>
            <a:endParaRPr lang="cs-CZ" sz="3100" b="1" dirty="0" smtClean="0"/>
          </a:p>
        </p:txBody>
      </p:sp>
    </p:spTree>
    <p:extLst>
      <p:ext uri="{BB962C8B-B14F-4D97-AF65-F5344CB8AC3E}">
        <p14:creationId xmlns:p14="http://schemas.microsoft.com/office/powerpoint/2010/main" val="329213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6" y="188640"/>
            <a:ext cx="7772400" cy="705321"/>
          </a:xfrm>
        </p:spPr>
        <p:txBody>
          <a:bodyPr>
            <a:normAutofit/>
          </a:bodyPr>
          <a:lstStyle/>
          <a:p>
            <a:pPr algn="l"/>
            <a:r>
              <a:rPr lang="cs-CZ" sz="3600" b="1" dirty="0" smtClean="0">
                <a:solidFill>
                  <a:schemeClr val="bg1"/>
                </a:solidFill>
              </a:rPr>
              <a:t>Rozpoznávání vztahu</a:t>
            </a:r>
            <a:endParaRPr lang="cs-CZ" sz="3600" b="1" dirty="0">
              <a:solidFill>
                <a:schemeClr val="bg1"/>
              </a:solidFill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472008" y="980728"/>
            <a:ext cx="8348464" cy="5400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cs-CZ" sz="31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395536" y="1124744"/>
            <a:ext cx="8348464" cy="525658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92500" lnSpcReduction="20000"/>
          </a:bodyPr>
          <a:lstStyle/>
          <a:p>
            <a:r>
              <a:rPr lang="cs-CZ" sz="3100" b="1" dirty="0" smtClean="0"/>
              <a:t>ADJUNKCE				REKCE</a:t>
            </a:r>
            <a:br>
              <a:rPr lang="cs-CZ" sz="3100" b="1" dirty="0" smtClean="0"/>
            </a:br>
            <a:r>
              <a:rPr lang="cs-CZ" b="1" dirty="0" smtClean="0"/>
              <a:t>(volné významové připojení)			(je vliv – řídící člen vyžaduje vazbu)</a:t>
            </a:r>
          </a:p>
          <a:p>
            <a:r>
              <a:rPr lang="cs-CZ" sz="3200" b="1" dirty="0" smtClean="0">
                <a:solidFill>
                  <a:srgbClr val="00B0F0"/>
                </a:solidFill>
              </a:rPr>
              <a:t>Cesta lesem			Pomoc trpícím</a:t>
            </a:r>
          </a:p>
          <a:p>
            <a:r>
              <a:rPr lang="cs-CZ" sz="3200" b="1" dirty="0" smtClean="0">
                <a:solidFill>
                  <a:srgbClr val="00B0F0"/>
                </a:solidFill>
              </a:rPr>
              <a:t>Cesta z lesa				Beseda o knize</a:t>
            </a:r>
          </a:p>
          <a:p>
            <a:r>
              <a:rPr lang="cs-CZ" sz="3200" b="1" dirty="0" smtClean="0">
                <a:solidFill>
                  <a:srgbClr val="00B0F0"/>
                </a:solidFill>
              </a:rPr>
              <a:t>Cesta do lesa			Víra v boha</a:t>
            </a:r>
          </a:p>
          <a:p>
            <a:r>
              <a:rPr lang="cs-CZ" sz="3200" b="1" dirty="0" smtClean="0">
                <a:solidFill>
                  <a:srgbClr val="00B0F0"/>
                </a:solidFill>
              </a:rPr>
              <a:t>Cesta přes les			Dům rodičů</a:t>
            </a:r>
          </a:p>
          <a:p>
            <a:r>
              <a:rPr lang="cs-CZ" sz="3200" b="1" dirty="0" smtClean="0">
                <a:solidFill>
                  <a:srgbClr val="00B0F0"/>
                </a:solidFill>
              </a:rPr>
              <a:t>Cesta skrz les			Obraz zkázy</a:t>
            </a:r>
          </a:p>
          <a:p>
            <a:r>
              <a:rPr lang="cs-CZ" sz="3200" b="1" dirty="0" smtClean="0">
                <a:solidFill>
                  <a:srgbClr val="00B0F0"/>
                </a:solidFill>
              </a:rPr>
              <a:t>Cesta okolo lesa			Pytel mouky</a:t>
            </a:r>
          </a:p>
          <a:p>
            <a:r>
              <a:rPr lang="cs-CZ" sz="3200" b="1" dirty="0" smtClean="0">
                <a:solidFill>
                  <a:srgbClr val="00B0F0"/>
                </a:solidFill>
              </a:rPr>
              <a:t>Cesta za les</a:t>
            </a:r>
          </a:p>
          <a:p>
            <a:endParaRPr lang="cs-CZ" sz="2400" b="1" dirty="0" smtClean="0">
              <a:solidFill>
                <a:srgbClr val="FF0000"/>
              </a:solidFill>
            </a:endParaRPr>
          </a:p>
          <a:p>
            <a:r>
              <a:rPr lang="cs-CZ" sz="2200" b="1" dirty="0" smtClean="0">
                <a:solidFill>
                  <a:srgbClr val="FF0000"/>
                </a:solidFill>
              </a:rPr>
              <a:t>Ptáme se jak, kde, odkud, kudy…		 Ptáme se pádovými otázkami. </a:t>
            </a:r>
            <a:br>
              <a:rPr lang="cs-CZ" sz="2200" b="1" dirty="0" smtClean="0">
                <a:solidFill>
                  <a:srgbClr val="FF0000"/>
                </a:solidFill>
              </a:rPr>
            </a:br>
            <a:r>
              <a:rPr lang="cs-CZ" sz="2200" dirty="0" smtClean="0">
                <a:solidFill>
                  <a:srgbClr val="FF0000"/>
                </a:solidFill>
              </a:rPr>
              <a:t>(jako na příslovce) </a:t>
            </a:r>
            <a:r>
              <a:rPr lang="cs-CZ" sz="2200" b="1" dirty="0" smtClean="0">
                <a:solidFill>
                  <a:srgbClr val="FF0000"/>
                </a:solidFill>
              </a:rPr>
              <a:t>		</a:t>
            </a:r>
          </a:p>
          <a:p>
            <a:r>
              <a:rPr lang="cs-CZ" sz="2200" b="1" dirty="0" smtClean="0">
                <a:solidFill>
                  <a:srgbClr val="FF0000"/>
                </a:solidFill>
              </a:rPr>
              <a:t>Existuje varianta.				 Neexistuje jiná varianta.</a:t>
            </a:r>
            <a:br>
              <a:rPr lang="cs-CZ" sz="2200" b="1" dirty="0" smtClean="0">
                <a:solidFill>
                  <a:srgbClr val="FF0000"/>
                </a:solidFill>
              </a:rPr>
            </a:br>
            <a:r>
              <a:rPr lang="cs-CZ" sz="2200" b="1" dirty="0" smtClean="0">
                <a:solidFill>
                  <a:srgbClr val="FF0000"/>
                </a:solidFill>
              </a:rPr>
              <a:t>					 </a:t>
            </a:r>
            <a:r>
              <a:rPr lang="cs-CZ" sz="3200" b="1" dirty="0" smtClean="0">
                <a:solidFill>
                  <a:srgbClr val="00B0F0"/>
                </a:solidFill>
              </a:rPr>
              <a:t>	</a:t>
            </a:r>
          </a:p>
          <a:p>
            <a:r>
              <a:rPr lang="cs-CZ" sz="3200" b="1" dirty="0" smtClean="0">
                <a:solidFill>
                  <a:srgbClr val="00B0F0"/>
                </a:solidFill>
              </a:rPr>
              <a:t>					 		</a:t>
            </a:r>
          </a:p>
          <a:p>
            <a:endParaRPr lang="cs-CZ" sz="3200" b="1" dirty="0" smtClean="0">
              <a:solidFill>
                <a:srgbClr val="00B0F0"/>
              </a:solidFill>
            </a:endParaRPr>
          </a:p>
          <a:p>
            <a:endParaRPr lang="cs-CZ" sz="3100" b="1" dirty="0" smtClean="0"/>
          </a:p>
          <a:p>
            <a:endParaRPr lang="cs-CZ" sz="3100" b="1" dirty="0" smtClean="0"/>
          </a:p>
        </p:txBody>
      </p:sp>
    </p:spTree>
    <p:extLst>
      <p:ext uri="{BB962C8B-B14F-4D97-AF65-F5344CB8AC3E}">
        <p14:creationId xmlns:p14="http://schemas.microsoft.com/office/powerpoint/2010/main" val="329213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6" y="188640"/>
            <a:ext cx="7772400" cy="705321"/>
          </a:xfrm>
        </p:spPr>
        <p:txBody>
          <a:bodyPr>
            <a:normAutofit/>
          </a:bodyPr>
          <a:lstStyle/>
          <a:p>
            <a:pPr algn="l"/>
            <a:r>
              <a:rPr lang="cs-CZ" sz="3600" b="1" dirty="0" smtClean="0">
                <a:solidFill>
                  <a:schemeClr val="bg1"/>
                </a:solidFill>
              </a:rPr>
              <a:t>Větné členy – věta jednoduchá</a:t>
            </a:r>
            <a:endParaRPr lang="cs-CZ" sz="3600" b="1" dirty="0">
              <a:solidFill>
                <a:schemeClr val="bg1"/>
              </a:solidFill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472008" y="980728"/>
            <a:ext cx="8348464" cy="5400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cs-CZ" sz="31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Nadpis 1"/>
          <p:cNvSpPr txBox="1">
            <a:spLocks/>
          </p:cNvSpPr>
          <p:nvPr/>
        </p:nvSpPr>
        <p:spPr>
          <a:xfrm>
            <a:off x="395536" y="1124744"/>
            <a:ext cx="8348464" cy="345638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cs-CZ" sz="31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Podmět</a:t>
            </a: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sz="3100" b="1" dirty="0" smtClean="0">
                <a:latin typeface="+mj-lt"/>
                <a:ea typeface="+mj-ea"/>
                <a:cs typeface="+mj-cs"/>
              </a:rPr>
              <a:t>Přísudek</a:t>
            </a: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cs-CZ" sz="31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Přívlastek</a:t>
            </a: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sz="3100" b="1" dirty="0" smtClean="0">
                <a:latin typeface="+mj-lt"/>
                <a:ea typeface="+mj-ea"/>
                <a:cs typeface="+mj-cs"/>
              </a:rPr>
              <a:t>Předmět</a:t>
            </a: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cs-CZ" sz="31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Příslovečné</a:t>
            </a:r>
            <a:r>
              <a:rPr kumimoji="0" lang="cs-CZ" sz="31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určení</a:t>
            </a: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sz="3100" b="1" baseline="0" dirty="0" smtClean="0">
                <a:latin typeface="+mj-lt"/>
                <a:ea typeface="+mj-ea"/>
                <a:cs typeface="+mj-cs"/>
              </a:rPr>
              <a:t>Doplněk</a:t>
            </a: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cs-CZ" sz="31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6" y="188640"/>
            <a:ext cx="7772400" cy="705321"/>
          </a:xfrm>
        </p:spPr>
        <p:txBody>
          <a:bodyPr>
            <a:normAutofit/>
          </a:bodyPr>
          <a:lstStyle/>
          <a:p>
            <a:pPr algn="l"/>
            <a:r>
              <a:rPr lang="cs-CZ" sz="3600" b="1" dirty="0" smtClean="0">
                <a:solidFill>
                  <a:schemeClr val="bg1"/>
                </a:solidFill>
              </a:rPr>
              <a:t>Určování rekce vs. adjunkce</a:t>
            </a:r>
            <a:endParaRPr lang="cs-CZ" sz="3600" b="1" dirty="0">
              <a:solidFill>
                <a:schemeClr val="bg1"/>
              </a:solidFill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472008" y="980728"/>
            <a:ext cx="8348464" cy="5400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cs-CZ" sz="31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395536" y="1124744"/>
            <a:ext cx="8348464" cy="525658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cs-CZ" sz="3200" b="1" dirty="0" smtClean="0"/>
              <a:t>Lov </a:t>
            </a:r>
            <a:r>
              <a:rPr lang="cs-CZ" sz="3200" b="1" dirty="0" smtClean="0">
                <a:solidFill>
                  <a:srgbClr val="00B0F0"/>
                </a:solidFill>
              </a:rPr>
              <a:t>tuleňů</a:t>
            </a:r>
            <a:r>
              <a:rPr lang="cs-CZ" sz="3200" b="1" dirty="0" smtClean="0"/>
              <a:t>. </a:t>
            </a:r>
          </a:p>
          <a:p>
            <a:r>
              <a:rPr lang="cs-CZ" sz="3200" b="1" dirty="0" smtClean="0"/>
              <a:t>Dům </a:t>
            </a:r>
            <a:r>
              <a:rPr lang="cs-CZ" sz="3200" b="1" dirty="0" smtClean="0">
                <a:solidFill>
                  <a:srgbClr val="00B0F0"/>
                </a:solidFill>
              </a:rPr>
              <a:t>na náměstí</a:t>
            </a:r>
            <a:r>
              <a:rPr lang="cs-CZ" sz="3200" b="1" dirty="0" smtClean="0"/>
              <a:t>. </a:t>
            </a:r>
          </a:p>
          <a:p>
            <a:r>
              <a:rPr lang="cs-CZ" sz="3200" b="1" dirty="0" smtClean="0"/>
              <a:t>Stavba </a:t>
            </a:r>
            <a:r>
              <a:rPr lang="cs-CZ" sz="3200" b="1" dirty="0" smtClean="0">
                <a:solidFill>
                  <a:srgbClr val="00B0F0"/>
                </a:solidFill>
              </a:rPr>
              <a:t>domu</a:t>
            </a:r>
            <a:r>
              <a:rPr lang="cs-CZ" sz="3200" b="1" dirty="0" smtClean="0"/>
              <a:t>. </a:t>
            </a:r>
          </a:p>
          <a:p>
            <a:r>
              <a:rPr lang="cs-CZ" sz="3200" b="1" dirty="0" smtClean="0"/>
              <a:t>Slib </a:t>
            </a:r>
            <a:r>
              <a:rPr lang="cs-CZ" sz="3200" b="1" dirty="0" smtClean="0">
                <a:solidFill>
                  <a:srgbClr val="00B0F0"/>
                </a:solidFill>
              </a:rPr>
              <a:t>rodičům</a:t>
            </a:r>
            <a:r>
              <a:rPr lang="cs-CZ" sz="3200" b="1" dirty="0" smtClean="0"/>
              <a:t>. </a:t>
            </a:r>
          </a:p>
          <a:p>
            <a:r>
              <a:rPr lang="cs-CZ" sz="3200" b="1" dirty="0" smtClean="0"/>
              <a:t>Knihy </a:t>
            </a:r>
            <a:r>
              <a:rPr lang="cs-CZ" sz="3200" b="1" dirty="0" smtClean="0">
                <a:solidFill>
                  <a:srgbClr val="00B0F0"/>
                </a:solidFill>
              </a:rPr>
              <a:t>ze středověku</a:t>
            </a:r>
            <a:r>
              <a:rPr lang="cs-CZ" sz="3200" b="1" dirty="0" smtClean="0"/>
              <a:t>.  </a:t>
            </a:r>
          </a:p>
          <a:p>
            <a:r>
              <a:rPr lang="cs-CZ" sz="3200" b="1" dirty="0" smtClean="0"/>
              <a:t>Východ </a:t>
            </a:r>
            <a:r>
              <a:rPr lang="cs-CZ" sz="3200" b="1" dirty="0" smtClean="0">
                <a:solidFill>
                  <a:srgbClr val="00B0F0"/>
                </a:solidFill>
              </a:rPr>
              <a:t>slunce</a:t>
            </a:r>
            <a:r>
              <a:rPr lang="cs-CZ" sz="3200" b="1" dirty="0" smtClean="0"/>
              <a:t>. </a:t>
            </a:r>
          </a:p>
          <a:p>
            <a:r>
              <a:rPr lang="cs-CZ" sz="3200" b="1" dirty="0" smtClean="0"/>
              <a:t>Trhání </a:t>
            </a:r>
            <a:r>
              <a:rPr lang="cs-CZ" sz="3200" b="1" dirty="0" smtClean="0">
                <a:solidFill>
                  <a:srgbClr val="00B0F0"/>
                </a:solidFill>
              </a:rPr>
              <a:t>blatouchů</a:t>
            </a:r>
            <a:r>
              <a:rPr lang="cs-CZ" sz="3200" b="1" dirty="0" smtClean="0"/>
              <a:t>.</a:t>
            </a:r>
          </a:p>
          <a:p>
            <a:r>
              <a:rPr lang="cs-CZ" sz="3200" b="1" dirty="0" smtClean="0"/>
              <a:t>Místnost </a:t>
            </a:r>
            <a:r>
              <a:rPr lang="cs-CZ" sz="3200" b="1" dirty="0" smtClean="0">
                <a:solidFill>
                  <a:srgbClr val="00B0F0"/>
                </a:solidFill>
              </a:rPr>
              <a:t>vlevo</a:t>
            </a:r>
            <a:r>
              <a:rPr lang="cs-CZ" sz="3200" b="1" dirty="0" smtClean="0"/>
              <a:t>.</a:t>
            </a:r>
          </a:p>
          <a:p>
            <a:r>
              <a:rPr lang="cs-CZ" sz="3200" b="1" dirty="0" smtClean="0">
                <a:solidFill>
                  <a:srgbClr val="00B0F0"/>
                </a:solidFill>
              </a:rPr>
              <a:t>		</a:t>
            </a:r>
          </a:p>
          <a:p>
            <a:endParaRPr lang="cs-CZ" sz="3200" b="1" dirty="0" smtClean="0">
              <a:solidFill>
                <a:srgbClr val="00B0F0"/>
              </a:solidFill>
            </a:endParaRPr>
          </a:p>
          <a:p>
            <a:endParaRPr lang="cs-CZ" sz="3100" b="1" dirty="0" smtClean="0"/>
          </a:p>
          <a:p>
            <a:endParaRPr lang="cs-CZ" sz="3100" b="1" dirty="0" smtClean="0"/>
          </a:p>
        </p:txBody>
      </p:sp>
    </p:spTree>
    <p:extLst>
      <p:ext uri="{BB962C8B-B14F-4D97-AF65-F5344CB8AC3E}">
        <p14:creationId xmlns:p14="http://schemas.microsoft.com/office/powerpoint/2010/main" val="329213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6" y="188640"/>
            <a:ext cx="7772400" cy="705321"/>
          </a:xfrm>
        </p:spPr>
        <p:txBody>
          <a:bodyPr>
            <a:normAutofit/>
          </a:bodyPr>
          <a:lstStyle/>
          <a:p>
            <a:pPr algn="l"/>
            <a:r>
              <a:rPr lang="cs-CZ" sz="3600" b="1" dirty="0" smtClean="0">
                <a:solidFill>
                  <a:schemeClr val="bg1"/>
                </a:solidFill>
              </a:rPr>
              <a:t>Určování rekce vs. adjunkce</a:t>
            </a:r>
            <a:endParaRPr lang="cs-CZ" sz="3600" b="1" dirty="0">
              <a:solidFill>
                <a:schemeClr val="bg1"/>
              </a:solidFill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472008" y="980728"/>
            <a:ext cx="8348464" cy="5400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cs-CZ" sz="31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395536" y="1124744"/>
            <a:ext cx="8348464" cy="525658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cs-CZ" sz="3200" b="1" dirty="0" smtClean="0"/>
              <a:t>Lov </a:t>
            </a:r>
            <a:r>
              <a:rPr lang="cs-CZ" sz="3200" b="1" dirty="0" smtClean="0">
                <a:solidFill>
                  <a:srgbClr val="00B0F0"/>
                </a:solidFill>
              </a:rPr>
              <a:t>tuleňů</a:t>
            </a:r>
            <a:r>
              <a:rPr lang="cs-CZ" sz="3200" b="1" dirty="0" smtClean="0"/>
              <a:t>. (rekce)</a:t>
            </a:r>
          </a:p>
          <a:p>
            <a:r>
              <a:rPr lang="cs-CZ" sz="3200" b="1" dirty="0" smtClean="0"/>
              <a:t>Dům </a:t>
            </a:r>
            <a:r>
              <a:rPr lang="cs-CZ" sz="3200" b="1" dirty="0" smtClean="0">
                <a:solidFill>
                  <a:srgbClr val="00B0F0"/>
                </a:solidFill>
              </a:rPr>
              <a:t>na náměstí</a:t>
            </a:r>
            <a:r>
              <a:rPr lang="cs-CZ" sz="3200" b="1" dirty="0" smtClean="0"/>
              <a:t>. (adjunkce)</a:t>
            </a:r>
          </a:p>
          <a:p>
            <a:r>
              <a:rPr lang="cs-CZ" sz="3200" b="1" dirty="0" smtClean="0"/>
              <a:t>Stavba </a:t>
            </a:r>
            <a:r>
              <a:rPr lang="cs-CZ" sz="3200" b="1" dirty="0" smtClean="0">
                <a:solidFill>
                  <a:srgbClr val="00B0F0"/>
                </a:solidFill>
              </a:rPr>
              <a:t>domu</a:t>
            </a:r>
            <a:r>
              <a:rPr lang="cs-CZ" sz="3200" b="1" dirty="0" smtClean="0"/>
              <a:t>. (rekce)</a:t>
            </a:r>
          </a:p>
          <a:p>
            <a:r>
              <a:rPr lang="cs-CZ" sz="3200" b="1" dirty="0" smtClean="0"/>
              <a:t>Slib </a:t>
            </a:r>
            <a:r>
              <a:rPr lang="cs-CZ" sz="3200" b="1" dirty="0" smtClean="0">
                <a:solidFill>
                  <a:srgbClr val="00B0F0"/>
                </a:solidFill>
              </a:rPr>
              <a:t>rodičům</a:t>
            </a:r>
            <a:r>
              <a:rPr lang="cs-CZ" sz="3200" b="1" dirty="0" smtClean="0"/>
              <a:t>. (rekce)</a:t>
            </a:r>
          </a:p>
          <a:p>
            <a:r>
              <a:rPr lang="cs-CZ" sz="3200" b="1" dirty="0" smtClean="0"/>
              <a:t>Knihy </a:t>
            </a:r>
            <a:r>
              <a:rPr lang="cs-CZ" sz="3200" b="1" dirty="0" smtClean="0">
                <a:solidFill>
                  <a:srgbClr val="00B0F0"/>
                </a:solidFill>
              </a:rPr>
              <a:t>ze středověku</a:t>
            </a:r>
            <a:r>
              <a:rPr lang="cs-CZ" sz="3200" b="1" dirty="0" smtClean="0"/>
              <a:t>.  (adjunkce)</a:t>
            </a:r>
          </a:p>
          <a:p>
            <a:r>
              <a:rPr lang="cs-CZ" sz="3200" b="1" dirty="0" smtClean="0"/>
              <a:t>Východ </a:t>
            </a:r>
            <a:r>
              <a:rPr lang="cs-CZ" sz="3200" b="1" dirty="0" smtClean="0">
                <a:solidFill>
                  <a:srgbClr val="00B0F0"/>
                </a:solidFill>
              </a:rPr>
              <a:t>slunce</a:t>
            </a:r>
            <a:r>
              <a:rPr lang="cs-CZ" sz="3200" b="1" dirty="0" smtClean="0"/>
              <a:t>. (rekce)</a:t>
            </a:r>
          </a:p>
          <a:p>
            <a:r>
              <a:rPr lang="cs-CZ" sz="3200" b="1" dirty="0" smtClean="0"/>
              <a:t>Trhání </a:t>
            </a:r>
            <a:r>
              <a:rPr lang="cs-CZ" sz="3200" b="1" dirty="0" smtClean="0">
                <a:solidFill>
                  <a:srgbClr val="00B0F0"/>
                </a:solidFill>
              </a:rPr>
              <a:t>blatouchů</a:t>
            </a:r>
            <a:r>
              <a:rPr lang="cs-CZ" sz="3200" b="1" dirty="0" smtClean="0"/>
              <a:t>. (rekce)</a:t>
            </a:r>
          </a:p>
          <a:p>
            <a:r>
              <a:rPr lang="cs-CZ" sz="3200" b="1" dirty="0" smtClean="0"/>
              <a:t>Místnost </a:t>
            </a:r>
            <a:r>
              <a:rPr lang="cs-CZ" sz="3200" b="1" dirty="0" smtClean="0">
                <a:solidFill>
                  <a:srgbClr val="00B0F0"/>
                </a:solidFill>
              </a:rPr>
              <a:t>vlevo</a:t>
            </a:r>
            <a:r>
              <a:rPr lang="cs-CZ" sz="3200" b="1" dirty="0" smtClean="0"/>
              <a:t>. (adjunkce)</a:t>
            </a:r>
          </a:p>
          <a:p>
            <a:r>
              <a:rPr lang="cs-CZ" sz="3200" b="1" dirty="0" smtClean="0">
                <a:solidFill>
                  <a:srgbClr val="00B0F0"/>
                </a:solidFill>
              </a:rPr>
              <a:t>		</a:t>
            </a:r>
          </a:p>
          <a:p>
            <a:endParaRPr lang="cs-CZ" sz="3200" b="1" dirty="0" smtClean="0">
              <a:solidFill>
                <a:srgbClr val="00B0F0"/>
              </a:solidFill>
            </a:endParaRPr>
          </a:p>
          <a:p>
            <a:endParaRPr lang="cs-CZ" sz="3100" b="1" dirty="0" smtClean="0"/>
          </a:p>
          <a:p>
            <a:endParaRPr lang="cs-CZ" sz="3100" b="1" dirty="0" smtClean="0"/>
          </a:p>
        </p:txBody>
      </p:sp>
    </p:spTree>
    <p:extLst>
      <p:ext uri="{BB962C8B-B14F-4D97-AF65-F5344CB8AC3E}">
        <p14:creationId xmlns:p14="http://schemas.microsoft.com/office/powerpoint/2010/main" val="329213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6" y="188640"/>
            <a:ext cx="7772400" cy="705321"/>
          </a:xfrm>
        </p:spPr>
        <p:txBody>
          <a:bodyPr>
            <a:normAutofit/>
          </a:bodyPr>
          <a:lstStyle/>
          <a:p>
            <a:pPr algn="l"/>
            <a:r>
              <a:rPr lang="cs-CZ" sz="3600" b="1" dirty="0" smtClean="0">
                <a:solidFill>
                  <a:schemeClr val="bg1"/>
                </a:solidFill>
              </a:rPr>
              <a:t>Druhy přívlastku</a:t>
            </a:r>
            <a:endParaRPr lang="cs-CZ" sz="3600" b="1" dirty="0">
              <a:solidFill>
                <a:schemeClr val="bg1"/>
              </a:solidFill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472008" y="980728"/>
            <a:ext cx="8348464" cy="5400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cs-CZ" sz="31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395536" y="1124744"/>
            <a:ext cx="8348464" cy="525658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marL="514350" indent="-514350">
              <a:buAutoNum type="arabicPeriod"/>
            </a:pPr>
            <a:r>
              <a:rPr lang="cs-CZ" sz="3100" b="1" dirty="0" smtClean="0"/>
              <a:t>Volný</a:t>
            </a:r>
          </a:p>
          <a:p>
            <a:r>
              <a:rPr lang="cs-CZ" sz="3100" b="1" dirty="0" smtClean="0"/>
              <a:t>(lze vypustit bez podstatné změny významu, odděluje se čárkou)</a:t>
            </a:r>
          </a:p>
          <a:p>
            <a:r>
              <a:rPr lang="cs-CZ" sz="3100" b="1" dirty="0" smtClean="0">
                <a:solidFill>
                  <a:srgbClr val="00B0F0"/>
                </a:solidFill>
              </a:rPr>
              <a:t>Zahrada, </a:t>
            </a:r>
            <a:r>
              <a:rPr lang="cs-CZ" sz="3100" b="1" u="sng" dirty="0" smtClean="0">
                <a:solidFill>
                  <a:srgbClr val="00B0F0"/>
                </a:solidFill>
              </a:rPr>
              <a:t>obehnaná drátěným plotem</a:t>
            </a:r>
            <a:r>
              <a:rPr lang="cs-CZ" sz="3100" b="1" dirty="0" smtClean="0">
                <a:solidFill>
                  <a:srgbClr val="00B0F0"/>
                </a:solidFill>
              </a:rPr>
              <a:t>, byla vzorně upravena.</a:t>
            </a:r>
          </a:p>
          <a:p>
            <a:endParaRPr lang="cs-CZ" sz="3100" b="1" dirty="0" smtClean="0">
              <a:solidFill>
                <a:srgbClr val="00B0F0"/>
              </a:solidFill>
            </a:endParaRPr>
          </a:p>
          <a:p>
            <a:r>
              <a:rPr lang="cs-CZ" sz="3100" b="1" dirty="0" smtClean="0"/>
              <a:t>Za druh volného přívlastku se považuje i přístavek.</a:t>
            </a:r>
          </a:p>
          <a:p>
            <a:r>
              <a:rPr lang="cs-CZ" sz="3100" b="1" dirty="0" smtClean="0">
                <a:solidFill>
                  <a:srgbClr val="00B0F0"/>
                </a:solidFill>
              </a:rPr>
              <a:t>Jaroslav Seifert, nositel Nobelovy ceny, je významným českým autorem.</a:t>
            </a:r>
          </a:p>
        </p:txBody>
      </p:sp>
    </p:spTree>
    <p:extLst>
      <p:ext uri="{BB962C8B-B14F-4D97-AF65-F5344CB8AC3E}">
        <p14:creationId xmlns:p14="http://schemas.microsoft.com/office/powerpoint/2010/main" val="329213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6" y="188640"/>
            <a:ext cx="7772400" cy="705321"/>
          </a:xfrm>
        </p:spPr>
        <p:txBody>
          <a:bodyPr>
            <a:normAutofit/>
          </a:bodyPr>
          <a:lstStyle/>
          <a:p>
            <a:pPr algn="l"/>
            <a:r>
              <a:rPr lang="cs-CZ" sz="3600" b="1" dirty="0" smtClean="0">
                <a:solidFill>
                  <a:schemeClr val="bg1"/>
                </a:solidFill>
              </a:rPr>
              <a:t>Druhy přívlastku</a:t>
            </a:r>
            <a:endParaRPr lang="cs-CZ" sz="3600" b="1" dirty="0">
              <a:solidFill>
                <a:schemeClr val="bg1"/>
              </a:solidFill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472008" y="980728"/>
            <a:ext cx="8348464" cy="5400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cs-CZ" sz="31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395536" y="1124744"/>
            <a:ext cx="8348464" cy="525658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marL="514350" indent="-514350"/>
            <a:r>
              <a:rPr lang="cs-CZ" sz="3100" b="1" dirty="0" smtClean="0"/>
              <a:t>2. Těsný</a:t>
            </a:r>
          </a:p>
          <a:p>
            <a:pPr marL="514350" indent="-514350"/>
            <a:r>
              <a:rPr lang="cs-CZ" sz="3100" b="1" dirty="0" smtClean="0"/>
              <a:t>Nelze jej vypustit bez změny významu.</a:t>
            </a:r>
          </a:p>
          <a:p>
            <a:r>
              <a:rPr lang="cs-CZ" sz="3100" b="1" dirty="0" smtClean="0"/>
              <a:t>Žáci </a:t>
            </a:r>
            <a:r>
              <a:rPr lang="cs-CZ" sz="3100" b="1" dirty="0" smtClean="0">
                <a:solidFill>
                  <a:srgbClr val="00B0F0"/>
                </a:solidFill>
              </a:rPr>
              <a:t>přihlášení do soutěže </a:t>
            </a:r>
            <a:r>
              <a:rPr lang="cs-CZ" sz="3100" b="1" dirty="0" smtClean="0"/>
              <a:t>se shromáždí před divadlem.</a:t>
            </a:r>
          </a:p>
        </p:txBody>
      </p:sp>
    </p:spTree>
    <p:extLst>
      <p:ext uri="{BB962C8B-B14F-4D97-AF65-F5344CB8AC3E}">
        <p14:creationId xmlns:p14="http://schemas.microsoft.com/office/powerpoint/2010/main" val="329213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472008" y="980728"/>
            <a:ext cx="8348464" cy="54006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marL="742950" marR="0" lvl="0" indent="-74295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sz="5000" b="1" dirty="0" smtClean="0">
                <a:latin typeface="+mj-lt"/>
                <a:ea typeface="+mj-ea"/>
                <a:cs typeface="+mj-cs"/>
              </a:rPr>
              <a:t>JAZYKOVÝ PROSEMINÁŘ 2</a:t>
            </a:r>
          </a:p>
          <a:p>
            <a:pPr marL="742950" marR="0" lvl="0" indent="-74295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cs-CZ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Kamil Kopecký</a:t>
            </a:r>
          </a:p>
          <a:p>
            <a:pPr marL="742950" marR="0" lvl="0" indent="-74295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cs-CZ" sz="3200" dirty="0">
              <a:latin typeface="+mj-lt"/>
              <a:ea typeface="+mj-ea"/>
              <a:cs typeface="+mj-cs"/>
            </a:endParaRPr>
          </a:p>
          <a:p>
            <a:pPr marL="742950" marR="0" lvl="0" indent="-74295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cs-CZ" sz="320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LEKCE 4</a:t>
            </a:r>
            <a:endParaRPr kumimoji="0" lang="cs-CZ" sz="32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742950" marR="0" lvl="0" indent="-74295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sz="3200" noProof="0" dirty="0" smtClean="0">
                <a:latin typeface="+mj-lt"/>
                <a:ea typeface="+mj-ea"/>
                <a:cs typeface="+mj-cs"/>
              </a:rPr>
              <a:t>PŘÍSLOVEČNÁ URČENÍ</a:t>
            </a:r>
            <a:endParaRPr kumimoji="0" lang="cs-CZ" sz="32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6" y="188640"/>
            <a:ext cx="7772400" cy="705321"/>
          </a:xfrm>
        </p:spPr>
        <p:txBody>
          <a:bodyPr>
            <a:normAutofit/>
          </a:bodyPr>
          <a:lstStyle/>
          <a:p>
            <a:pPr algn="l"/>
            <a:r>
              <a:rPr lang="cs-CZ" sz="3600" b="1" dirty="0" smtClean="0">
                <a:solidFill>
                  <a:schemeClr val="bg1"/>
                </a:solidFill>
              </a:rPr>
              <a:t>PŘÍSLOVEČNÁ URČENÍ</a:t>
            </a:r>
            <a:endParaRPr lang="cs-CZ" sz="3600" b="1" dirty="0">
              <a:solidFill>
                <a:schemeClr val="bg1"/>
              </a:solidFill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472008" y="980728"/>
            <a:ext cx="8348464" cy="5400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cs-CZ" sz="31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Nadpis 1"/>
          <p:cNvSpPr txBox="1">
            <a:spLocks/>
          </p:cNvSpPr>
          <p:nvPr/>
        </p:nvSpPr>
        <p:spPr>
          <a:xfrm>
            <a:off x="395536" y="1124744"/>
            <a:ext cx="8348464" cy="345638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cs-CZ" sz="31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Co o něm víme?</a:t>
            </a:r>
            <a:endParaRPr lang="cs-CZ" sz="3100" b="1" baseline="0" dirty="0" smtClean="0">
              <a:latin typeface="+mj-lt"/>
              <a:ea typeface="+mj-ea"/>
              <a:cs typeface="+mj-cs"/>
            </a:endParaRP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cs-CZ" sz="31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146" name="Picture 2" descr="http://en.hdyo.org/assets/ask-question-2-fb180173e13f21ad6ae73ba29b08cd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945232"/>
            <a:ext cx="5652120" cy="5652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6" y="188640"/>
            <a:ext cx="7772400" cy="705321"/>
          </a:xfrm>
        </p:spPr>
        <p:txBody>
          <a:bodyPr>
            <a:normAutofit/>
          </a:bodyPr>
          <a:lstStyle/>
          <a:p>
            <a:pPr algn="l"/>
            <a:r>
              <a:rPr lang="cs-CZ" sz="3600" b="1" dirty="0" smtClean="0">
                <a:solidFill>
                  <a:schemeClr val="bg1"/>
                </a:solidFill>
              </a:rPr>
              <a:t>Určete příslovečná určení</a:t>
            </a:r>
            <a:endParaRPr lang="cs-CZ" sz="3600" b="1" dirty="0">
              <a:solidFill>
                <a:schemeClr val="bg1"/>
              </a:solidFill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472008" y="980728"/>
            <a:ext cx="8348464" cy="5400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cs-CZ" sz="31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395536" y="1124744"/>
            <a:ext cx="8348464" cy="525658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marL="514350" indent="-514350"/>
            <a:r>
              <a:rPr lang="cs-CZ" sz="3100" b="1" dirty="0" smtClean="0"/>
              <a:t>Je modrý jako chrpa. </a:t>
            </a:r>
          </a:p>
          <a:p>
            <a:pPr marL="514350" indent="-514350"/>
            <a:r>
              <a:rPr lang="cs-CZ" sz="3100" b="1" dirty="0" smtClean="0"/>
              <a:t>Vlak se zpozdil o hodinu. </a:t>
            </a:r>
          </a:p>
          <a:p>
            <a:pPr marL="514350" indent="-514350"/>
            <a:r>
              <a:rPr lang="cs-CZ" sz="3100" b="1" dirty="0" smtClean="0"/>
              <a:t>Ruce se zaťaly v pěst. </a:t>
            </a:r>
          </a:p>
          <a:p>
            <a:pPr marL="514350" indent="-514350"/>
            <a:r>
              <a:rPr lang="cs-CZ" sz="3100" b="1" dirty="0" smtClean="0"/>
              <a:t>Holí se břitvou. </a:t>
            </a:r>
          </a:p>
          <a:p>
            <a:pPr marL="514350" indent="-514350"/>
            <a:r>
              <a:rPr lang="cs-CZ" sz="3100" b="1" dirty="0" smtClean="0"/>
              <a:t>Koupil jsem to pro syna. </a:t>
            </a:r>
          </a:p>
          <a:p>
            <a:pPr marL="514350" indent="-514350"/>
            <a:r>
              <a:rPr lang="cs-CZ" sz="3100" b="1" dirty="0" smtClean="0"/>
              <a:t>Přijel před hodinou. </a:t>
            </a:r>
          </a:p>
          <a:p>
            <a:pPr marL="514350" indent="-514350"/>
            <a:r>
              <a:rPr lang="cs-CZ" sz="3100" b="1" dirty="0" smtClean="0"/>
              <a:t>Pracoval při špatném osvětlení. </a:t>
            </a:r>
          </a:p>
          <a:p>
            <a:pPr marL="514350" indent="-514350"/>
            <a:endParaRPr lang="cs-CZ" sz="3100" b="1" dirty="0" smtClean="0"/>
          </a:p>
        </p:txBody>
      </p:sp>
    </p:spTree>
    <p:extLst>
      <p:ext uri="{BB962C8B-B14F-4D97-AF65-F5344CB8AC3E}">
        <p14:creationId xmlns:p14="http://schemas.microsoft.com/office/powerpoint/2010/main" val="329213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6" y="188640"/>
            <a:ext cx="7772400" cy="705321"/>
          </a:xfrm>
        </p:spPr>
        <p:txBody>
          <a:bodyPr>
            <a:normAutofit/>
          </a:bodyPr>
          <a:lstStyle/>
          <a:p>
            <a:pPr algn="l"/>
            <a:r>
              <a:rPr lang="cs-CZ" sz="3600" b="1" dirty="0" smtClean="0">
                <a:solidFill>
                  <a:schemeClr val="bg1"/>
                </a:solidFill>
              </a:rPr>
              <a:t>Určete příslovečná určení</a:t>
            </a:r>
            <a:endParaRPr lang="cs-CZ" sz="3600" b="1" dirty="0">
              <a:solidFill>
                <a:schemeClr val="bg1"/>
              </a:solidFill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472008" y="980728"/>
            <a:ext cx="8348464" cy="5400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cs-CZ" sz="31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395536" y="1124744"/>
            <a:ext cx="8348464" cy="525658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marL="514350" indent="-514350"/>
            <a:r>
              <a:rPr lang="cs-CZ" sz="3100" b="1" dirty="0" smtClean="0"/>
              <a:t>Je modrý </a:t>
            </a:r>
            <a:r>
              <a:rPr lang="cs-CZ" sz="3100" b="1" dirty="0" smtClean="0">
                <a:solidFill>
                  <a:srgbClr val="00B050"/>
                </a:solidFill>
              </a:rPr>
              <a:t>jako chrpa</a:t>
            </a:r>
            <a:r>
              <a:rPr lang="cs-CZ" sz="3100" b="1" dirty="0" smtClean="0"/>
              <a:t>. (způsobu)</a:t>
            </a:r>
          </a:p>
          <a:p>
            <a:pPr marL="514350" indent="-514350"/>
            <a:r>
              <a:rPr lang="cs-CZ" sz="3100" b="1" dirty="0" smtClean="0"/>
              <a:t>Vlak se zpozdil </a:t>
            </a:r>
            <a:r>
              <a:rPr lang="cs-CZ" sz="3100" b="1" dirty="0" smtClean="0">
                <a:solidFill>
                  <a:srgbClr val="00B050"/>
                </a:solidFill>
              </a:rPr>
              <a:t>o hodinu</a:t>
            </a:r>
            <a:r>
              <a:rPr lang="cs-CZ" sz="3100" b="1" dirty="0" smtClean="0"/>
              <a:t>. (míry)</a:t>
            </a:r>
          </a:p>
          <a:p>
            <a:pPr marL="514350" indent="-514350"/>
            <a:r>
              <a:rPr lang="cs-CZ" sz="3100" b="1" dirty="0" smtClean="0"/>
              <a:t>Ruce se zaťaly </a:t>
            </a:r>
            <a:r>
              <a:rPr lang="cs-CZ" sz="3100" b="1" dirty="0" smtClean="0">
                <a:solidFill>
                  <a:srgbClr val="00B050"/>
                </a:solidFill>
              </a:rPr>
              <a:t>v pěst</a:t>
            </a:r>
            <a:r>
              <a:rPr lang="cs-CZ" sz="3100" b="1" dirty="0" smtClean="0"/>
              <a:t>. (výsledek děje)</a:t>
            </a:r>
          </a:p>
          <a:p>
            <a:pPr marL="514350" indent="-514350"/>
            <a:r>
              <a:rPr lang="cs-CZ" sz="3100" b="1" dirty="0" smtClean="0"/>
              <a:t>Holí se </a:t>
            </a:r>
            <a:r>
              <a:rPr lang="cs-CZ" sz="3100" b="1" dirty="0" smtClean="0">
                <a:solidFill>
                  <a:srgbClr val="00B050"/>
                </a:solidFill>
              </a:rPr>
              <a:t>břitvou</a:t>
            </a:r>
            <a:r>
              <a:rPr lang="cs-CZ" sz="3100" b="1" dirty="0" smtClean="0"/>
              <a:t>. (prostředek)</a:t>
            </a:r>
          </a:p>
          <a:p>
            <a:pPr marL="514350" indent="-514350"/>
            <a:r>
              <a:rPr lang="cs-CZ" sz="3100" b="1" dirty="0" smtClean="0"/>
              <a:t>Koupil jsem to </a:t>
            </a:r>
            <a:r>
              <a:rPr lang="cs-CZ" sz="3100" b="1" dirty="0" smtClean="0">
                <a:solidFill>
                  <a:srgbClr val="00B050"/>
                </a:solidFill>
              </a:rPr>
              <a:t>pro syna</a:t>
            </a:r>
            <a:r>
              <a:rPr lang="cs-CZ" sz="3100" b="1" dirty="0" smtClean="0"/>
              <a:t>. (účelu)</a:t>
            </a:r>
          </a:p>
          <a:p>
            <a:pPr marL="514350" indent="-514350"/>
            <a:r>
              <a:rPr lang="cs-CZ" sz="3100" b="1" dirty="0" smtClean="0"/>
              <a:t>Přijel před </a:t>
            </a:r>
            <a:r>
              <a:rPr lang="cs-CZ" sz="3100" b="1" dirty="0" smtClean="0">
                <a:solidFill>
                  <a:srgbClr val="00B050"/>
                </a:solidFill>
              </a:rPr>
              <a:t>hodinou</a:t>
            </a:r>
            <a:r>
              <a:rPr lang="cs-CZ" sz="3100" b="1" dirty="0" smtClean="0"/>
              <a:t>. (času)</a:t>
            </a:r>
          </a:p>
          <a:p>
            <a:pPr marL="514350" indent="-514350"/>
            <a:r>
              <a:rPr lang="cs-CZ" sz="3100" b="1" dirty="0" smtClean="0"/>
              <a:t>Pracoval </a:t>
            </a:r>
            <a:r>
              <a:rPr lang="cs-CZ" sz="3100" b="1" dirty="0" smtClean="0">
                <a:solidFill>
                  <a:srgbClr val="00B050"/>
                </a:solidFill>
              </a:rPr>
              <a:t>při </a:t>
            </a:r>
            <a:r>
              <a:rPr lang="cs-CZ" sz="3100" b="1" dirty="0" smtClean="0"/>
              <a:t>špatném </a:t>
            </a:r>
            <a:r>
              <a:rPr lang="cs-CZ" sz="3100" b="1" dirty="0" smtClean="0">
                <a:solidFill>
                  <a:srgbClr val="00B050"/>
                </a:solidFill>
              </a:rPr>
              <a:t>osvětlení</a:t>
            </a:r>
            <a:r>
              <a:rPr lang="cs-CZ" sz="3100" b="1" dirty="0" smtClean="0"/>
              <a:t>. (průvodních ok.)</a:t>
            </a:r>
          </a:p>
          <a:p>
            <a:pPr marL="514350" indent="-514350"/>
            <a:endParaRPr lang="cs-CZ" sz="3100" b="1" dirty="0" smtClean="0"/>
          </a:p>
        </p:txBody>
      </p:sp>
    </p:spTree>
    <p:extLst>
      <p:ext uri="{BB962C8B-B14F-4D97-AF65-F5344CB8AC3E}">
        <p14:creationId xmlns:p14="http://schemas.microsoft.com/office/powerpoint/2010/main" val="329213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6" y="188640"/>
            <a:ext cx="7772400" cy="705321"/>
          </a:xfrm>
        </p:spPr>
        <p:txBody>
          <a:bodyPr>
            <a:normAutofit/>
          </a:bodyPr>
          <a:lstStyle/>
          <a:p>
            <a:pPr algn="l"/>
            <a:r>
              <a:rPr lang="cs-CZ" sz="3600" b="1" dirty="0" smtClean="0">
                <a:solidFill>
                  <a:schemeClr val="bg1"/>
                </a:solidFill>
              </a:rPr>
              <a:t>Určete příslovečná určení</a:t>
            </a:r>
            <a:endParaRPr lang="cs-CZ" sz="3600" b="1" dirty="0">
              <a:solidFill>
                <a:schemeClr val="bg1"/>
              </a:solidFill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472008" y="980728"/>
            <a:ext cx="8348464" cy="5400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cs-CZ" sz="31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395536" y="1124744"/>
            <a:ext cx="8348464" cy="525658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marL="514350" indent="-514350"/>
            <a:r>
              <a:rPr lang="cs-CZ" sz="3100" b="1" dirty="0" smtClean="0"/>
              <a:t>Chová se nemožně. </a:t>
            </a:r>
          </a:p>
          <a:p>
            <a:pPr marL="514350" indent="-514350"/>
            <a:r>
              <a:rPr lang="cs-CZ" sz="3100" b="1" dirty="0" smtClean="0"/>
              <a:t>Intenzivně na něj myslela. </a:t>
            </a:r>
          </a:p>
          <a:p>
            <a:pPr marL="514350" indent="-514350"/>
            <a:r>
              <a:rPr lang="cs-CZ" sz="3100" b="1" dirty="0" smtClean="0"/>
              <a:t>Vykostil rybu ostrým nožem. </a:t>
            </a:r>
          </a:p>
          <a:p>
            <a:pPr marL="514350" indent="-514350"/>
            <a:r>
              <a:rPr lang="cs-CZ" sz="3100" b="1" dirty="0" smtClean="0"/>
              <a:t>Křičel až do ochraptění. </a:t>
            </a:r>
          </a:p>
          <a:p>
            <a:pPr marL="514350" indent="-514350"/>
            <a:r>
              <a:rPr lang="cs-CZ" sz="3100" b="1" dirty="0" smtClean="0"/>
              <a:t>Proměnila se v sloup. </a:t>
            </a:r>
          </a:p>
          <a:p>
            <a:pPr marL="514350" indent="-514350"/>
            <a:r>
              <a:rPr lang="cs-CZ" sz="3100" b="1" dirty="0" smtClean="0"/>
              <a:t>Projedná to zítra. </a:t>
            </a:r>
          </a:p>
          <a:p>
            <a:pPr marL="514350" indent="-514350"/>
            <a:r>
              <a:rPr lang="cs-CZ" sz="3100" b="1" dirty="0" smtClean="0"/>
              <a:t>Byl zabit nepřítelem. </a:t>
            </a:r>
          </a:p>
          <a:p>
            <a:pPr marL="514350" indent="-514350"/>
            <a:r>
              <a:rPr lang="cs-CZ" sz="3100" b="1" dirty="0" smtClean="0"/>
              <a:t>Půjdu tam i přes boží zákon. </a:t>
            </a:r>
          </a:p>
          <a:p>
            <a:pPr marL="514350" indent="-514350"/>
            <a:r>
              <a:rPr lang="cs-CZ" sz="3100" b="1" dirty="0" smtClean="0"/>
              <a:t>Kreslit tužkou. </a:t>
            </a:r>
          </a:p>
          <a:p>
            <a:pPr marL="514350" indent="-514350"/>
            <a:r>
              <a:rPr lang="cs-CZ" sz="3100" b="1" dirty="0" smtClean="0"/>
              <a:t>Rozpadnul se v popel. </a:t>
            </a:r>
          </a:p>
        </p:txBody>
      </p:sp>
    </p:spTree>
    <p:extLst>
      <p:ext uri="{BB962C8B-B14F-4D97-AF65-F5344CB8AC3E}">
        <p14:creationId xmlns:p14="http://schemas.microsoft.com/office/powerpoint/2010/main" val="329213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6" y="188640"/>
            <a:ext cx="7772400" cy="705321"/>
          </a:xfrm>
        </p:spPr>
        <p:txBody>
          <a:bodyPr>
            <a:normAutofit/>
          </a:bodyPr>
          <a:lstStyle/>
          <a:p>
            <a:pPr algn="l"/>
            <a:r>
              <a:rPr lang="cs-CZ" sz="3600" b="1" dirty="0" smtClean="0">
                <a:solidFill>
                  <a:schemeClr val="bg1"/>
                </a:solidFill>
              </a:rPr>
              <a:t>Určete příslovečná určení</a:t>
            </a:r>
            <a:endParaRPr lang="cs-CZ" sz="3600" b="1" dirty="0">
              <a:solidFill>
                <a:schemeClr val="bg1"/>
              </a:solidFill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472008" y="980728"/>
            <a:ext cx="8348464" cy="5400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cs-CZ" sz="31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395536" y="1124744"/>
            <a:ext cx="8348464" cy="525658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marL="514350" indent="-514350"/>
            <a:r>
              <a:rPr lang="cs-CZ" sz="3100" b="1" dirty="0" smtClean="0"/>
              <a:t>Chová se </a:t>
            </a:r>
            <a:r>
              <a:rPr lang="cs-CZ" sz="3100" b="1" dirty="0" smtClean="0">
                <a:solidFill>
                  <a:srgbClr val="00B050"/>
                </a:solidFill>
              </a:rPr>
              <a:t>nemožně</a:t>
            </a:r>
            <a:r>
              <a:rPr lang="cs-CZ" sz="3100" b="1" dirty="0" smtClean="0"/>
              <a:t>. (vlastní způsob)</a:t>
            </a:r>
          </a:p>
          <a:p>
            <a:pPr marL="514350" indent="-514350"/>
            <a:r>
              <a:rPr lang="cs-CZ" sz="3100" b="1" dirty="0" smtClean="0">
                <a:solidFill>
                  <a:srgbClr val="00B050"/>
                </a:solidFill>
              </a:rPr>
              <a:t>Intenzivně</a:t>
            </a:r>
            <a:r>
              <a:rPr lang="cs-CZ" sz="3100" b="1" dirty="0" smtClean="0"/>
              <a:t> na něj myslela. (míry)</a:t>
            </a:r>
          </a:p>
          <a:p>
            <a:pPr marL="514350" indent="-514350"/>
            <a:r>
              <a:rPr lang="cs-CZ" sz="3100" b="1" dirty="0" smtClean="0"/>
              <a:t>Vykostil rybu ostrým </a:t>
            </a:r>
            <a:r>
              <a:rPr lang="cs-CZ" sz="3100" b="1" dirty="0" smtClean="0">
                <a:solidFill>
                  <a:srgbClr val="00B050"/>
                </a:solidFill>
              </a:rPr>
              <a:t>nožem</a:t>
            </a:r>
            <a:r>
              <a:rPr lang="cs-CZ" sz="3100" b="1" dirty="0" smtClean="0"/>
              <a:t>. (</a:t>
            </a:r>
            <a:r>
              <a:rPr lang="cs-CZ" sz="3100" b="1" dirty="0" err="1" smtClean="0"/>
              <a:t>zp</a:t>
            </a:r>
            <a:r>
              <a:rPr lang="cs-CZ" sz="3100" b="1" dirty="0" smtClean="0"/>
              <a:t>. prostředku)</a:t>
            </a:r>
          </a:p>
          <a:p>
            <a:pPr marL="514350" indent="-514350"/>
            <a:r>
              <a:rPr lang="cs-CZ" sz="3100" b="1" dirty="0" smtClean="0"/>
              <a:t>Křičel až </a:t>
            </a:r>
            <a:r>
              <a:rPr lang="cs-CZ" sz="3100" b="1" dirty="0" smtClean="0">
                <a:solidFill>
                  <a:srgbClr val="00B050"/>
                </a:solidFill>
              </a:rPr>
              <a:t>do ochraptění</a:t>
            </a:r>
            <a:r>
              <a:rPr lang="cs-CZ" sz="3100" b="1" dirty="0" smtClean="0"/>
              <a:t>. (</a:t>
            </a:r>
            <a:r>
              <a:rPr lang="cs-CZ" sz="3100" b="1" dirty="0" err="1" smtClean="0"/>
              <a:t>zp</a:t>
            </a:r>
            <a:r>
              <a:rPr lang="cs-CZ" sz="3100" b="1" dirty="0" smtClean="0"/>
              <a:t>. výsledku)</a:t>
            </a:r>
          </a:p>
          <a:p>
            <a:pPr marL="514350" indent="-514350"/>
            <a:r>
              <a:rPr lang="cs-CZ" sz="3100" b="1" dirty="0" smtClean="0"/>
              <a:t>Proměnila se </a:t>
            </a:r>
            <a:r>
              <a:rPr lang="cs-CZ" sz="3100" b="1" dirty="0" smtClean="0">
                <a:solidFill>
                  <a:srgbClr val="00B050"/>
                </a:solidFill>
              </a:rPr>
              <a:t>v sloup</a:t>
            </a:r>
            <a:r>
              <a:rPr lang="cs-CZ" sz="3100" b="1" dirty="0" smtClean="0"/>
              <a:t>. (</a:t>
            </a:r>
            <a:r>
              <a:rPr lang="cs-CZ" sz="3100" b="1" dirty="0" err="1" smtClean="0"/>
              <a:t>zp</a:t>
            </a:r>
            <a:r>
              <a:rPr lang="cs-CZ" sz="3100" b="1" dirty="0" smtClean="0"/>
              <a:t>. výsledku)</a:t>
            </a:r>
          </a:p>
          <a:p>
            <a:pPr marL="514350" indent="-514350"/>
            <a:r>
              <a:rPr lang="cs-CZ" sz="3100" b="1" dirty="0" smtClean="0"/>
              <a:t>Projedná to </a:t>
            </a:r>
            <a:r>
              <a:rPr lang="cs-CZ" sz="3100" b="1" dirty="0" smtClean="0">
                <a:solidFill>
                  <a:srgbClr val="00B050"/>
                </a:solidFill>
              </a:rPr>
              <a:t>zítra</a:t>
            </a:r>
            <a:r>
              <a:rPr lang="cs-CZ" sz="3100" b="1" dirty="0" smtClean="0"/>
              <a:t>. (čas)</a:t>
            </a:r>
          </a:p>
          <a:p>
            <a:pPr marL="514350" indent="-514350"/>
            <a:r>
              <a:rPr lang="cs-CZ" sz="3100" b="1" dirty="0" smtClean="0"/>
              <a:t>Byl zabit </a:t>
            </a:r>
            <a:r>
              <a:rPr lang="cs-CZ" sz="3100" b="1" dirty="0" smtClean="0">
                <a:solidFill>
                  <a:srgbClr val="00B050"/>
                </a:solidFill>
              </a:rPr>
              <a:t>nepřítelem</a:t>
            </a:r>
            <a:r>
              <a:rPr lang="cs-CZ" sz="3100" b="1" dirty="0" smtClean="0"/>
              <a:t>. (</a:t>
            </a:r>
            <a:r>
              <a:rPr lang="cs-CZ" sz="3100" b="1" dirty="0" err="1" smtClean="0"/>
              <a:t>zp</a:t>
            </a:r>
            <a:r>
              <a:rPr lang="cs-CZ" sz="3100" b="1" dirty="0" smtClean="0"/>
              <a:t>. původce děje)</a:t>
            </a:r>
          </a:p>
          <a:p>
            <a:pPr marL="514350" indent="-514350"/>
            <a:r>
              <a:rPr lang="cs-CZ" sz="3100" b="1" dirty="0" smtClean="0"/>
              <a:t>Půjdu tam i </a:t>
            </a:r>
            <a:r>
              <a:rPr lang="cs-CZ" sz="3100" b="1" dirty="0" smtClean="0">
                <a:solidFill>
                  <a:srgbClr val="00B050"/>
                </a:solidFill>
              </a:rPr>
              <a:t>přes</a:t>
            </a:r>
            <a:r>
              <a:rPr lang="cs-CZ" sz="3100" b="1" dirty="0" smtClean="0"/>
              <a:t> boží </a:t>
            </a:r>
            <a:r>
              <a:rPr lang="cs-CZ" sz="3100" b="1" dirty="0" smtClean="0">
                <a:solidFill>
                  <a:srgbClr val="00B050"/>
                </a:solidFill>
              </a:rPr>
              <a:t>zákon</a:t>
            </a:r>
            <a:r>
              <a:rPr lang="cs-CZ" sz="3100" b="1" dirty="0" smtClean="0"/>
              <a:t>. (příčiny - přípustka)</a:t>
            </a:r>
          </a:p>
          <a:p>
            <a:pPr marL="514350" indent="-514350"/>
            <a:r>
              <a:rPr lang="cs-CZ" sz="3100" b="1" dirty="0" smtClean="0"/>
              <a:t>Kreslit </a:t>
            </a:r>
            <a:r>
              <a:rPr lang="cs-CZ" sz="3100" b="1" dirty="0" smtClean="0">
                <a:solidFill>
                  <a:srgbClr val="00B050"/>
                </a:solidFill>
              </a:rPr>
              <a:t>tužkou</a:t>
            </a:r>
            <a:r>
              <a:rPr lang="cs-CZ" sz="3100" b="1" dirty="0" smtClean="0"/>
              <a:t>. (</a:t>
            </a:r>
            <a:r>
              <a:rPr lang="cs-CZ" sz="3100" b="1" dirty="0" err="1" smtClean="0"/>
              <a:t>zp</a:t>
            </a:r>
            <a:r>
              <a:rPr lang="cs-CZ" sz="3100" b="1" dirty="0" smtClean="0"/>
              <a:t>. prostředek)</a:t>
            </a:r>
          </a:p>
          <a:p>
            <a:pPr marL="514350" indent="-514350"/>
            <a:r>
              <a:rPr lang="cs-CZ" sz="3100" b="1" dirty="0" smtClean="0"/>
              <a:t>Rozpadnul se </a:t>
            </a:r>
            <a:r>
              <a:rPr lang="cs-CZ" sz="3100" b="1" dirty="0" smtClean="0">
                <a:solidFill>
                  <a:srgbClr val="00B050"/>
                </a:solidFill>
              </a:rPr>
              <a:t>v popel</a:t>
            </a:r>
            <a:r>
              <a:rPr lang="cs-CZ" sz="3100" b="1" dirty="0" smtClean="0"/>
              <a:t>. (</a:t>
            </a:r>
            <a:r>
              <a:rPr lang="cs-CZ" sz="3100" b="1" dirty="0" err="1" smtClean="0"/>
              <a:t>zp</a:t>
            </a:r>
            <a:r>
              <a:rPr lang="cs-CZ" sz="3100" b="1" dirty="0" smtClean="0"/>
              <a:t>. výsledku)</a:t>
            </a:r>
          </a:p>
        </p:txBody>
      </p:sp>
    </p:spTree>
    <p:extLst>
      <p:ext uri="{BB962C8B-B14F-4D97-AF65-F5344CB8AC3E}">
        <p14:creationId xmlns:p14="http://schemas.microsoft.com/office/powerpoint/2010/main" val="329213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6" y="188640"/>
            <a:ext cx="7772400" cy="705321"/>
          </a:xfrm>
        </p:spPr>
        <p:txBody>
          <a:bodyPr>
            <a:normAutofit/>
          </a:bodyPr>
          <a:lstStyle/>
          <a:p>
            <a:pPr algn="l"/>
            <a:r>
              <a:rPr lang="cs-CZ" sz="3600" b="1" dirty="0" smtClean="0">
                <a:solidFill>
                  <a:schemeClr val="bg1"/>
                </a:solidFill>
              </a:rPr>
              <a:t>PODMĚT</a:t>
            </a:r>
            <a:endParaRPr lang="cs-CZ" sz="3600" b="1" dirty="0">
              <a:solidFill>
                <a:schemeClr val="bg1"/>
              </a:solidFill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472008" y="980728"/>
            <a:ext cx="8348464" cy="5400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cs-CZ" sz="31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Nadpis 1"/>
          <p:cNvSpPr txBox="1">
            <a:spLocks/>
          </p:cNvSpPr>
          <p:nvPr/>
        </p:nvSpPr>
        <p:spPr>
          <a:xfrm>
            <a:off x="395536" y="1124744"/>
            <a:ext cx="8348464" cy="345638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cs-CZ" sz="31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Co o něm víme?</a:t>
            </a:r>
            <a:endParaRPr lang="cs-CZ" sz="3100" b="1" baseline="0" dirty="0" smtClean="0">
              <a:latin typeface="+mj-lt"/>
              <a:ea typeface="+mj-ea"/>
              <a:cs typeface="+mj-cs"/>
            </a:endParaRP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cs-CZ" sz="31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146" name="Picture 2" descr="http://en.hdyo.org/assets/ask-question-2-fb180173e13f21ad6ae73ba29b08cd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945232"/>
            <a:ext cx="5652120" cy="5652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6" y="188640"/>
            <a:ext cx="7772400" cy="705321"/>
          </a:xfrm>
        </p:spPr>
        <p:txBody>
          <a:bodyPr>
            <a:normAutofit/>
          </a:bodyPr>
          <a:lstStyle/>
          <a:p>
            <a:pPr algn="l"/>
            <a:r>
              <a:rPr lang="cs-CZ" sz="3600" b="1" dirty="0" smtClean="0">
                <a:solidFill>
                  <a:schemeClr val="bg1"/>
                </a:solidFill>
              </a:rPr>
              <a:t>Příslovečná určení</a:t>
            </a:r>
            <a:endParaRPr lang="cs-CZ" sz="3600" b="1" dirty="0">
              <a:solidFill>
                <a:schemeClr val="bg1"/>
              </a:solidFill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472008" y="980728"/>
            <a:ext cx="8348464" cy="5400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cs-CZ" sz="31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395536" y="1124744"/>
            <a:ext cx="8348464" cy="525658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marL="514350" indent="-514350">
              <a:buAutoNum type="alphaUcPeriod"/>
            </a:pPr>
            <a:r>
              <a:rPr lang="cs-CZ" sz="3100" b="1" dirty="0" smtClean="0">
                <a:solidFill>
                  <a:srgbClr val="FF0000"/>
                </a:solidFill>
              </a:rPr>
              <a:t>Příslovečná určení způsobu</a:t>
            </a:r>
          </a:p>
          <a:p>
            <a:pPr marL="514350" indent="-514350">
              <a:buAutoNum type="arabicPeriod"/>
            </a:pPr>
            <a:r>
              <a:rPr lang="cs-CZ" sz="2700" b="1" dirty="0" smtClean="0">
                <a:solidFill>
                  <a:srgbClr val="00B050"/>
                </a:solidFill>
              </a:rPr>
              <a:t>Vlastního způsobu</a:t>
            </a:r>
          </a:p>
          <a:p>
            <a:pPr marL="514350" indent="-514350">
              <a:buAutoNum type="arabicPeriod"/>
            </a:pPr>
            <a:r>
              <a:rPr lang="cs-CZ" sz="2700" b="1" dirty="0" smtClean="0">
                <a:solidFill>
                  <a:srgbClr val="00B050"/>
                </a:solidFill>
              </a:rPr>
              <a:t>Míry</a:t>
            </a:r>
          </a:p>
          <a:p>
            <a:pPr marL="514350" indent="-514350">
              <a:buAutoNum type="arabicPeriod"/>
            </a:pPr>
            <a:r>
              <a:rPr lang="cs-CZ" sz="2700" b="1" dirty="0" smtClean="0">
                <a:solidFill>
                  <a:srgbClr val="00B050"/>
                </a:solidFill>
              </a:rPr>
              <a:t>Prostředku</a:t>
            </a:r>
          </a:p>
          <a:p>
            <a:pPr marL="514350" indent="-514350">
              <a:buAutoNum type="arabicPeriod"/>
            </a:pPr>
            <a:r>
              <a:rPr lang="cs-CZ" sz="2700" b="1" dirty="0" smtClean="0">
                <a:solidFill>
                  <a:srgbClr val="00B050"/>
                </a:solidFill>
              </a:rPr>
              <a:t>Výsledku</a:t>
            </a:r>
          </a:p>
          <a:p>
            <a:pPr marL="514350" indent="-514350">
              <a:buAutoNum type="arabicPeriod"/>
            </a:pPr>
            <a:r>
              <a:rPr lang="cs-CZ" sz="2700" b="1" dirty="0" smtClean="0">
                <a:solidFill>
                  <a:srgbClr val="00B050"/>
                </a:solidFill>
              </a:rPr>
              <a:t>Původu</a:t>
            </a:r>
          </a:p>
          <a:p>
            <a:pPr marL="514350" indent="-514350">
              <a:buAutoNum type="arabicPeriod"/>
            </a:pPr>
            <a:r>
              <a:rPr lang="cs-CZ" sz="2700" b="1" dirty="0" smtClean="0">
                <a:solidFill>
                  <a:srgbClr val="00B050"/>
                </a:solidFill>
              </a:rPr>
              <a:t>Původce děje</a:t>
            </a:r>
          </a:p>
          <a:p>
            <a:pPr marL="514350" indent="-514350">
              <a:buAutoNum type="arabicPeriod"/>
            </a:pPr>
            <a:r>
              <a:rPr lang="cs-CZ" sz="2700" b="1" dirty="0" smtClean="0">
                <a:solidFill>
                  <a:srgbClr val="00B050"/>
                </a:solidFill>
              </a:rPr>
              <a:t>Zřetele</a:t>
            </a:r>
          </a:p>
          <a:p>
            <a:pPr marL="514350" indent="-514350">
              <a:buAutoNum type="arabicPeriod"/>
            </a:pPr>
            <a:r>
              <a:rPr lang="cs-CZ" sz="2700" b="1" dirty="0" smtClean="0">
                <a:solidFill>
                  <a:srgbClr val="00B050"/>
                </a:solidFill>
              </a:rPr>
              <a:t>Průvodních okolností</a:t>
            </a:r>
          </a:p>
          <a:p>
            <a:pPr marL="514350" indent="-514350">
              <a:buAutoNum type="arabicPeriod"/>
            </a:pPr>
            <a:endParaRPr lang="cs-CZ" sz="3100" b="1" dirty="0" smtClean="0"/>
          </a:p>
        </p:txBody>
      </p:sp>
    </p:spTree>
    <p:extLst>
      <p:ext uri="{BB962C8B-B14F-4D97-AF65-F5344CB8AC3E}">
        <p14:creationId xmlns:p14="http://schemas.microsoft.com/office/powerpoint/2010/main" val="329213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6" y="188640"/>
            <a:ext cx="7772400" cy="705321"/>
          </a:xfrm>
        </p:spPr>
        <p:txBody>
          <a:bodyPr>
            <a:normAutofit/>
          </a:bodyPr>
          <a:lstStyle/>
          <a:p>
            <a:pPr algn="l"/>
            <a:r>
              <a:rPr lang="cs-CZ" sz="3600" b="1" dirty="0" smtClean="0">
                <a:solidFill>
                  <a:schemeClr val="bg1"/>
                </a:solidFill>
              </a:rPr>
              <a:t>Příslovečná určení</a:t>
            </a:r>
            <a:endParaRPr lang="cs-CZ" sz="3600" b="1" dirty="0">
              <a:solidFill>
                <a:schemeClr val="bg1"/>
              </a:solidFill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472008" y="980728"/>
            <a:ext cx="8348464" cy="5400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cs-CZ" sz="31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395536" y="1124744"/>
            <a:ext cx="8348464" cy="525658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marL="514350" indent="-514350">
              <a:buAutoNum type="arabicPeriod"/>
            </a:pPr>
            <a:r>
              <a:rPr lang="cs-CZ" sz="3100" b="1" dirty="0" smtClean="0">
                <a:solidFill>
                  <a:srgbClr val="FF0000"/>
                </a:solidFill>
              </a:rPr>
              <a:t>PU VLASTNÍHO ZPŮSOBU</a:t>
            </a:r>
          </a:p>
          <a:p>
            <a:pPr marL="514350" indent="-514350"/>
            <a:r>
              <a:rPr lang="cs-CZ" sz="3100" b="1" dirty="0" smtClean="0"/>
              <a:t>Otázka: </a:t>
            </a:r>
            <a:r>
              <a:rPr lang="cs-CZ" sz="3100" b="1" dirty="0" smtClean="0">
                <a:solidFill>
                  <a:srgbClr val="00B050"/>
                </a:solidFill>
              </a:rPr>
              <a:t>JAK?</a:t>
            </a:r>
          </a:p>
          <a:p>
            <a:pPr marL="514350" indent="-514350"/>
            <a:r>
              <a:rPr lang="cs-CZ" sz="3100" b="1" dirty="0" smtClean="0"/>
              <a:t>Co vyjadřuje: </a:t>
            </a:r>
            <a:r>
              <a:rPr lang="cs-CZ" sz="3100" b="1" dirty="0" smtClean="0">
                <a:solidFill>
                  <a:srgbClr val="00B050"/>
                </a:solidFill>
              </a:rPr>
              <a:t>kvalitu děje</a:t>
            </a:r>
          </a:p>
          <a:p>
            <a:pPr marL="514350" indent="-514350"/>
            <a:endParaRPr lang="cs-CZ" sz="3100" b="1" dirty="0" smtClean="0">
              <a:solidFill>
                <a:srgbClr val="00B050"/>
              </a:solidFill>
            </a:endParaRPr>
          </a:p>
          <a:p>
            <a:pPr marL="514350" indent="-514350"/>
            <a:r>
              <a:rPr lang="cs-CZ" sz="3100" b="1" dirty="0" smtClean="0"/>
              <a:t>Pracuje </a:t>
            </a:r>
            <a:r>
              <a:rPr lang="cs-CZ" sz="3100" b="1" dirty="0" smtClean="0">
                <a:solidFill>
                  <a:srgbClr val="00B050"/>
                </a:solidFill>
              </a:rPr>
              <a:t>dobře</a:t>
            </a:r>
            <a:r>
              <a:rPr lang="cs-CZ" sz="3100" b="1" dirty="0" smtClean="0"/>
              <a:t>. Natřeli zeď </a:t>
            </a:r>
            <a:r>
              <a:rPr lang="cs-CZ" sz="3100" b="1" dirty="0" smtClean="0">
                <a:solidFill>
                  <a:srgbClr val="00B050"/>
                </a:solidFill>
              </a:rPr>
              <a:t>namodro.</a:t>
            </a:r>
          </a:p>
          <a:p>
            <a:pPr marL="514350" indent="-514350"/>
            <a:r>
              <a:rPr lang="cs-CZ" sz="3100" b="1" dirty="0" smtClean="0"/>
              <a:t>Zpívá </a:t>
            </a:r>
            <a:r>
              <a:rPr lang="cs-CZ" sz="3100" b="1" dirty="0" smtClean="0">
                <a:solidFill>
                  <a:srgbClr val="00B050"/>
                </a:solidFill>
              </a:rPr>
              <a:t>jako slavík</a:t>
            </a:r>
            <a:r>
              <a:rPr lang="cs-CZ" sz="3100" b="1" dirty="0" smtClean="0"/>
              <a:t>. (vyjádřené přirovnáním)</a:t>
            </a:r>
          </a:p>
          <a:p>
            <a:pPr marL="514350" indent="-514350"/>
            <a:r>
              <a:rPr lang="cs-CZ" sz="3100" b="1" dirty="0" smtClean="0"/>
              <a:t>Zpívá </a:t>
            </a:r>
            <a:r>
              <a:rPr lang="cs-CZ" sz="3100" b="1" dirty="0" smtClean="0">
                <a:solidFill>
                  <a:srgbClr val="00B050"/>
                </a:solidFill>
              </a:rPr>
              <a:t>do ochraptění</a:t>
            </a:r>
            <a:r>
              <a:rPr lang="cs-CZ" sz="3100" b="1" dirty="0" smtClean="0"/>
              <a:t>. (vyjádřené účinkem)</a:t>
            </a:r>
          </a:p>
        </p:txBody>
      </p:sp>
    </p:spTree>
    <p:extLst>
      <p:ext uri="{BB962C8B-B14F-4D97-AF65-F5344CB8AC3E}">
        <p14:creationId xmlns:p14="http://schemas.microsoft.com/office/powerpoint/2010/main" val="329213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6" y="188640"/>
            <a:ext cx="7772400" cy="705321"/>
          </a:xfrm>
        </p:spPr>
        <p:txBody>
          <a:bodyPr>
            <a:normAutofit/>
          </a:bodyPr>
          <a:lstStyle/>
          <a:p>
            <a:pPr algn="l"/>
            <a:r>
              <a:rPr lang="cs-CZ" sz="3600" b="1" dirty="0" smtClean="0">
                <a:solidFill>
                  <a:schemeClr val="bg1"/>
                </a:solidFill>
              </a:rPr>
              <a:t>Příslovečná určení</a:t>
            </a:r>
            <a:endParaRPr lang="cs-CZ" sz="3600" b="1" dirty="0">
              <a:solidFill>
                <a:schemeClr val="bg1"/>
              </a:solidFill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472008" y="980728"/>
            <a:ext cx="8348464" cy="5400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cs-CZ" sz="31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395536" y="1124744"/>
            <a:ext cx="8348464" cy="525658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marL="514350" indent="-514350"/>
            <a:r>
              <a:rPr lang="cs-CZ" sz="3100" b="1" dirty="0" smtClean="0">
                <a:solidFill>
                  <a:srgbClr val="FF0000"/>
                </a:solidFill>
              </a:rPr>
              <a:t>2. PU MÍRY</a:t>
            </a:r>
          </a:p>
          <a:p>
            <a:pPr marL="514350" indent="-514350"/>
            <a:r>
              <a:rPr lang="cs-CZ" sz="3100" b="1" dirty="0" smtClean="0"/>
              <a:t>Otázka: </a:t>
            </a:r>
            <a:r>
              <a:rPr lang="cs-CZ" sz="3100" b="1" dirty="0" smtClean="0">
                <a:solidFill>
                  <a:srgbClr val="00B050"/>
                </a:solidFill>
              </a:rPr>
              <a:t>JAK MOC?</a:t>
            </a:r>
          </a:p>
          <a:p>
            <a:pPr marL="514350" indent="-514350"/>
            <a:r>
              <a:rPr lang="cs-CZ" sz="3100" b="1" dirty="0" smtClean="0"/>
              <a:t>Co vyjadřuje: </a:t>
            </a:r>
            <a:r>
              <a:rPr lang="cs-CZ" sz="3100" b="1" dirty="0" smtClean="0">
                <a:solidFill>
                  <a:srgbClr val="00B050"/>
                </a:solidFill>
              </a:rPr>
              <a:t>stupeň, míru, intenzitu příznaku</a:t>
            </a:r>
          </a:p>
          <a:p>
            <a:pPr marL="514350" indent="-514350"/>
            <a:endParaRPr lang="cs-CZ" sz="3100" b="1" dirty="0" smtClean="0">
              <a:solidFill>
                <a:srgbClr val="00B050"/>
              </a:solidFill>
            </a:endParaRPr>
          </a:p>
          <a:p>
            <a:r>
              <a:rPr lang="cs-CZ" sz="3100" b="1" dirty="0" smtClean="0">
                <a:solidFill>
                  <a:srgbClr val="00B050"/>
                </a:solidFill>
              </a:rPr>
              <a:t>Slabě</a:t>
            </a:r>
            <a:r>
              <a:rPr lang="cs-CZ" sz="3100" b="1" dirty="0" smtClean="0"/>
              <a:t> plakal. Byl </a:t>
            </a:r>
            <a:r>
              <a:rPr lang="cs-CZ" sz="3100" b="1" dirty="0" smtClean="0">
                <a:solidFill>
                  <a:srgbClr val="00B050"/>
                </a:solidFill>
              </a:rPr>
              <a:t>mírně</a:t>
            </a:r>
            <a:r>
              <a:rPr lang="cs-CZ" sz="3100" b="1" dirty="0" smtClean="0"/>
              <a:t> unaven. </a:t>
            </a:r>
            <a:r>
              <a:rPr lang="cs-CZ" sz="3100" b="1" dirty="0" smtClean="0">
                <a:solidFill>
                  <a:srgbClr val="00B050"/>
                </a:solidFill>
              </a:rPr>
              <a:t>Hodně</a:t>
            </a:r>
            <a:r>
              <a:rPr lang="cs-CZ" sz="3100" b="1" dirty="0" smtClean="0"/>
              <a:t> pracovala. Byla </a:t>
            </a:r>
            <a:r>
              <a:rPr lang="cs-CZ" sz="3100" b="1" dirty="0" smtClean="0">
                <a:solidFill>
                  <a:srgbClr val="00B050"/>
                </a:solidFill>
              </a:rPr>
              <a:t>tuze</a:t>
            </a:r>
            <a:r>
              <a:rPr lang="cs-CZ" sz="3100" b="1" dirty="0" smtClean="0"/>
              <a:t> ospalá. Byl </a:t>
            </a:r>
            <a:r>
              <a:rPr lang="cs-CZ" sz="3100" b="1" dirty="0" smtClean="0">
                <a:solidFill>
                  <a:srgbClr val="00B050"/>
                </a:solidFill>
              </a:rPr>
              <a:t>vysoce</a:t>
            </a:r>
            <a:r>
              <a:rPr lang="cs-CZ" sz="3100" b="1" dirty="0" smtClean="0"/>
              <a:t> inteligentní. Byl </a:t>
            </a:r>
            <a:r>
              <a:rPr lang="cs-CZ" sz="3100" b="1" dirty="0" smtClean="0">
                <a:solidFill>
                  <a:srgbClr val="00B050"/>
                </a:solidFill>
              </a:rPr>
              <a:t>dostatečně</a:t>
            </a:r>
            <a:r>
              <a:rPr lang="cs-CZ" sz="3100" b="1" dirty="0" smtClean="0"/>
              <a:t> naučen. </a:t>
            </a:r>
          </a:p>
          <a:p>
            <a:r>
              <a:rPr lang="cs-CZ" sz="3100" b="1" dirty="0" smtClean="0"/>
              <a:t>Je velký </a:t>
            </a:r>
            <a:r>
              <a:rPr lang="cs-CZ" sz="3100" b="1" dirty="0" smtClean="0">
                <a:solidFill>
                  <a:srgbClr val="00B050"/>
                </a:solidFill>
              </a:rPr>
              <a:t>jako já</a:t>
            </a:r>
            <a:r>
              <a:rPr lang="cs-CZ" sz="3100" b="1" dirty="0" smtClean="0"/>
              <a:t>. (přirovnání)</a:t>
            </a:r>
          </a:p>
          <a:p>
            <a:r>
              <a:rPr lang="cs-CZ" sz="3100" b="1" dirty="0" smtClean="0"/>
              <a:t>Dostali jídla </a:t>
            </a:r>
            <a:r>
              <a:rPr lang="cs-CZ" sz="3100" b="1" dirty="0" smtClean="0">
                <a:solidFill>
                  <a:srgbClr val="00B050"/>
                </a:solidFill>
              </a:rPr>
              <a:t>do sytosti</a:t>
            </a:r>
            <a:r>
              <a:rPr lang="cs-CZ" sz="3100" b="1" dirty="0" smtClean="0"/>
              <a:t>. (účinek)</a:t>
            </a:r>
          </a:p>
        </p:txBody>
      </p:sp>
    </p:spTree>
    <p:extLst>
      <p:ext uri="{BB962C8B-B14F-4D97-AF65-F5344CB8AC3E}">
        <p14:creationId xmlns:p14="http://schemas.microsoft.com/office/powerpoint/2010/main" val="329213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6" y="188640"/>
            <a:ext cx="7772400" cy="705321"/>
          </a:xfrm>
        </p:spPr>
        <p:txBody>
          <a:bodyPr>
            <a:normAutofit/>
          </a:bodyPr>
          <a:lstStyle/>
          <a:p>
            <a:pPr algn="l"/>
            <a:r>
              <a:rPr lang="cs-CZ" sz="3600" b="1" dirty="0" smtClean="0">
                <a:solidFill>
                  <a:schemeClr val="bg1"/>
                </a:solidFill>
              </a:rPr>
              <a:t>Příslovečná určení</a:t>
            </a:r>
            <a:endParaRPr lang="cs-CZ" sz="3600" b="1" dirty="0">
              <a:solidFill>
                <a:schemeClr val="bg1"/>
              </a:solidFill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472008" y="980728"/>
            <a:ext cx="8348464" cy="5400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cs-CZ" sz="31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395536" y="1124744"/>
            <a:ext cx="8348464" cy="525658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marL="514350" indent="-514350"/>
            <a:r>
              <a:rPr lang="cs-CZ" sz="3100" b="1" dirty="0" smtClean="0">
                <a:solidFill>
                  <a:srgbClr val="FF0000"/>
                </a:solidFill>
              </a:rPr>
              <a:t>3. PU PROSTŘEDKU</a:t>
            </a:r>
          </a:p>
          <a:p>
            <a:pPr marL="514350" indent="-514350"/>
            <a:r>
              <a:rPr lang="cs-CZ" sz="3100" b="1" dirty="0" smtClean="0"/>
              <a:t>Otázka: </a:t>
            </a:r>
            <a:endParaRPr lang="cs-CZ" sz="3100" b="1" dirty="0" smtClean="0">
              <a:solidFill>
                <a:srgbClr val="00B050"/>
              </a:solidFill>
            </a:endParaRPr>
          </a:p>
          <a:p>
            <a:r>
              <a:rPr lang="cs-CZ" sz="3100" b="1" dirty="0" smtClean="0"/>
              <a:t>Co vyjadřuje: </a:t>
            </a:r>
            <a:r>
              <a:rPr lang="cs-CZ" sz="3100" b="1" dirty="0" smtClean="0">
                <a:solidFill>
                  <a:srgbClr val="00B050"/>
                </a:solidFill>
              </a:rPr>
              <a:t>prostředek, nástroj, materiál, s jehož pomocí se uskutečňuje děj.</a:t>
            </a:r>
          </a:p>
          <a:p>
            <a:pPr marL="514350" indent="-514350"/>
            <a:endParaRPr lang="cs-CZ" sz="3100" b="1" dirty="0" smtClean="0"/>
          </a:p>
          <a:p>
            <a:r>
              <a:rPr lang="cs-CZ" sz="3100" b="1" dirty="0" smtClean="0"/>
              <a:t>Zranil se </a:t>
            </a:r>
            <a:r>
              <a:rPr lang="cs-CZ" sz="3100" b="1" dirty="0" smtClean="0">
                <a:solidFill>
                  <a:srgbClr val="00B050"/>
                </a:solidFill>
              </a:rPr>
              <a:t>nožem</a:t>
            </a:r>
            <a:r>
              <a:rPr lang="cs-CZ" sz="3100" b="1" dirty="0" smtClean="0"/>
              <a:t>. Prosil ho </a:t>
            </a:r>
            <a:r>
              <a:rPr lang="cs-CZ" sz="3100" b="1" dirty="0" smtClean="0">
                <a:solidFill>
                  <a:srgbClr val="00B050"/>
                </a:solidFill>
              </a:rPr>
              <a:t>pohledem</a:t>
            </a:r>
            <a:r>
              <a:rPr lang="cs-CZ" sz="3100" b="1" dirty="0" smtClean="0"/>
              <a:t>. Poctil ho </a:t>
            </a:r>
            <a:r>
              <a:rPr lang="cs-CZ" sz="3100" b="1" dirty="0" smtClean="0">
                <a:solidFill>
                  <a:srgbClr val="00B050"/>
                </a:solidFill>
              </a:rPr>
              <a:t>důvěrou</a:t>
            </a:r>
            <a:r>
              <a:rPr lang="cs-CZ" sz="3100" b="1" dirty="0" smtClean="0"/>
              <a:t>. Natřeli strop </a:t>
            </a:r>
            <a:r>
              <a:rPr lang="cs-CZ" sz="3100" b="1" dirty="0" smtClean="0">
                <a:solidFill>
                  <a:srgbClr val="00B050"/>
                </a:solidFill>
              </a:rPr>
              <a:t>latexem</a:t>
            </a:r>
            <a:r>
              <a:rPr lang="cs-CZ" sz="3100" b="1" dirty="0" smtClean="0"/>
              <a:t>. Stříhal ho tupými </a:t>
            </a:r>
            <a:r>
              <a:rPr lang="cs-CZ" sz="3100" b="1" dirty="0" smtClean="0">
                <a:solidFill>
                  <a:srgbClr val="00B050"/>
                </a:solidFill>
              </a:rPr>
              <a:t>nůžkami</a:t>
            </a:r>
            <a:r>
              <a:rPr lang="cs-CZ" sz="3100" b="1" dirty="0" smtClean="0"/>
              <a:t>. Cestoval </a:t>
            </a:r>
            <a:r>
              <a:rPr lang="cs-CZ" sz="3100" b="1" dirty="0" smtClean="0">
                <a:solidFill>
                  <a:srgbClr val="00B050"/>
                </a:solidFill>
              </a:rPr>
              <a:t>autem</a:t>
            </a:r>
            <a:r>
              <a:rPr lang="cs-CZ" sz="3100" b="1" dirty="0" smtClean="0"/>
              <a:t>. Jel </a:t>
            </a:r>
            <a:r>
              <a:rPr lang="cs-CZ" sz="3100" b="1" dirty="0" smtClean="0">
                <a:solidFill>
                  <a:srgbClr val="00B050"/>
                </a:solidFill>
              </a:rPr>
              <a:t>na koni</a:t>
            </a:r>
            <a:r>
              <a:rPr lang="cs-CZ" sz="3100" b="1" dirty="0" smtClean="0"/>
              <a:t>. Cestoval </a:t>
            </a:r>
            <a:r>
              <a:rPr lang="cs-CZ" sz="3100" b="1" dirty="0" smtClean="0">
                <a:solidFill>
                  <a:srgbClr val="00B050"/>
                </a:solidFill>
              </a:rPr>
              <a:t>v maringotce</a:t>
            </a:r>
            <a:r>
              <a:rPr lang="cs-CZ" sz="3100" b="1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9213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6" y="188640"/>
            <a:ext cx="7772400" cy="705321"/>
          </a:xfrm>
        </p:spPr>
        <p:txBody>
          <a:bodyPr>
            <a:normAutofit/>
          </a:bodyPr>
          <a:lstStyle/>
          <a:p>
            <a:pPr algn="l"/>
            <a:r>
              <a:rPr lang="cs-CZ" sz="3600" b="1" dirty="0" smtClean="0">
                <a:solidFill>
                  <a:schemeClr val="bg1"/>
                </a:solidFill>
              </a:rPr>
              <a:t>Příslovečná určení</a:t>
            </a:r>
            <a:endParaRPr lang="cs-CZ" sz="3600" b="1" dirty="0">
              <a:solidFill>
                <a:schemeClr val="bg1"/>
              </a:solidFill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472008" y="980728"/>
            <a:ext cx="8348464" cy="5400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cs-CZ" sz="31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395536" y="1124744"/>
            <a:ext cx="8348464" cy="525658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marL="514350" indent="-514350"/>
            <a:r>
              <a:rPr lang="cs-CZ" sz="3100" b="1" dirty="0" smtClean="0">
                <a:solidFill>
                  <a:srgbClr val="FF0000"/>
                </a:solidFill>
              </a:rPr>
              <a:t>4. PU VÝSLEDKU</a:t>
            </a:r>
          </a:p>
          <a:p>
            <a:pPr marL="514350" indent="-514350"/>
            <a:r>
              <a:rPr lang="cs-CZ" sz="3100" b="1" dirty="0" smtClean="0"/>
              <a:t>Otázka:</a:t>
            </a:r>
            <a:endParaRPr lang="cs-CZ" sz="3100" b="1" dirty="0" smtClean="0">
              <a:solidFill>
                <a:srgbClr val="00B050"/>
              </a:solidFill>
            </a:endParaRPr>
          </a:p>
          <a:p>
            <a:r>
              <a:rPr lang="cs-CZ" sz="3100" b="1" dirty="0" smtClean="0"/>
              <a:t>Co vyjadřuje: </a:t>
            </a:r>
            <a:r>
              <a:rPr lang="cs-CZ" sz="3100" b="1" dirty="0" smtClean="0">
                <a:solidFill>
                  <a:srgbClr val="00B050"/>
                </a:solidFill>
              </a:rPr>
              <a:t>výsledek děje či procesu</a:t>
            </a:r>
            <a:r>
              <a:rPr lang="cs-CZ" sz="3100" b="1" dirty="0" smtClean="0"/>
              <a:t>.</a:t>
            </a:r>
            <a:endParaRPr lang="cs-CZ" sz="3100" b="1" dirty="0" smtClean="0">
              <a:solidFill>
                <a:srgbClr val="00B050"/>
              </a:solidFill>
            </a:endParaRPr>
          </a:p>
          <a:p>
            <a:pPr marL="514350" indent="-514350"/>
            <a:endParaRPr lang="cs-CZ" sz="3100" b="1" dirty="0" smtClean="0"/>
          </a:p>
          <a:p>
            <a:r>
              <a:rPr lang="cs-CZ" sz="3100" b="1" dirty="0" smtClean="0"/>
              <a:t>Rozemlel zrno </a:t>
            </a:r>
            <a:r>
              <a:rPr lang="cs-CZ" sz="3100" b="1" dirty="0" smtClean="0">
                <a:solidFill>
                  <a:srgbClr val="00B050"/>
                </a:solidFill>
              </a:rPr>
              <a:t>na mouku</a:t>
            </a:r>
            <a:r>
              <a:rPr lang="cs-CZ" sz="3100" b="1" dirty="0" smtClean="0"/>
              <a:t>. Zapletl vlasy </a:t>
            </a:r>
            <a:r>
              <a:rPr lang="cs-CZ" sz="3100" b="1" dirty="0" smtClean="0">
                <a:solidFill>
                  <a:srgbClr val="00B050"/>
                </a:solidFill>
              </a:rPr>
              <a:t>do copu</a:t>
            </a:r>
            <a:r>
              <a:rPr lang="cs-CZ" sz="3100" b="1" dirty="0" smtClean="0"/>
              <a:t>.</a:t>
            </a:r>
          </a:p>
          <a:p>
            <a:r>
              <a:rPr lang="cs-CZ" sz="3100" b="1" dirty="0" smtClean="0"/>
              <a:t>Pokrájel maso </a:t>
            </a:r>
            <a:r>
              <a:rPr lang="cs-CZ" sz="3100" b="1" dirty="0" smtClean="0">
                <a:solidFill>
                  <a:srgbClr val="00B050"/>
                </a:solidFill>
              </a:rPr>
              <a:t>na kousky</a:t>
            </a:r>
            <a:r>
              <a:rPr lang="cs-CZ" sz="3100" b="1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9213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6" y="188640"/>
            <a:ext cx="7772400" cy="705321"/>
          </a:xfrm>
        </p:spPr>
        <p:txBody>
          <a:bodyPr>
            <a:normAutofit/>
          </a:bodyPr>
          <a:lstStyle/>
          <a:p>
            <a:pPr algn="l"/>
            <a:r>
              <a:rPr lang="cs-CZ" sz="3600" b="1" dirty="0" smtClean="0">
                <a:solidFill>
                  <a:schemeClr val="bg1"/>
                </a:solidFill>
              </a:rPr>
              <a:t>Příslovečná určení</a:t>
            </a:r>
            <a:endParaRPr lang="cs-CZ" sz="3600" b="1" dirty="0">
              <a:solidFill>
                <a:schemeClr val="bg1"/>
              </a:solidFill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472008" y="980728"/>
            <a:ext cx="8348464" cy="5400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cs-CZ" sz="31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395536" y="1124744"/>
            <a:ext cx="8348464" cy="525658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marL="514350" indent="-514350"/>
            <a:r>
              <a:rPr lang="cs-CZ" sz="3100" b="1" dirty="0" smtClean="0">
                <a:solidFill>
                  <a:srgbClr val="FF0000"/>
                </a:solidFill>
              </a:rPr>
              <a:t>5. PU PŮVODU</a:t>
            </a:r>
          </a:p>
          <a:p>
            <a:pPr marL="514350" indent="-514350"/>
            <a:r>
              <a:rPr lang="cs-CZ" sz="3100" b="1" dirty="0" smtClean="0"/>
              <a:t>Otázka:</a:t>
            </a:r>
            <a:endParaRPr lang="cs-CZ" sz="3100" b="1" dirty="0" smtClean="0">
              <a:solidFill>
                <a:srgbClr val="00B050"/>
              </a:solidFill>
            </a:endParaRPr>
          </a:p>
          <a:p>
            <a:r>
              <a:rPr lang="cs-CZ" sz="3100" b="1" dirty="0" smtClean="0"/>
              <a:t>Co vyjadřuje: </a:t>
            </a:r>
            <a:r>
              <a:rPr lang="cs-CZ" sz="3100" b="1" dirty="0" smtClean="0">
                <a:solidFill>
                  <a:srgbClr val="00B050"/>
                </a:solidFill>
              </a:rPr>
              <a:t>z čeho je objekt zhotoven, vytvořen</a:t>
            </a:r>
          </a:p>
          <a:p>
            <a:pPr marL="514350" indent="-514350"/>
            <a:endParaRPr lang="cs-CZ" sz="3100" b="1" dirty="0" smtClean="0"/>
          </a:p>
          <a:p>
            <a:r>
              <a:rPr lang="cs-CZ" sz="3100" b="1" dirty="0" smtClean="0"/>
              <a:t>Bouda je postavena </a:t>
            </a:r>
            <a:r>
              <a:rPr lang="cs-CZ" sz="3100" b="1" dirty="0" smtClean="0">
                <a:solidFill>
                  <a:srgbClr val="00B050"/>
                </a:solidFill>
              </a:rPr>
              <a:t>z prken</a:t>
            </a:r>
            <a:r>
              <a:rPr lang="cs-CZ" sz="3100" b="1" dirty="0" smtClean="0"/>
              <a:t>. Upekla buchtu </a:t>
            </a:r>
            <a:r>
              <a:rPr lang="cs-CZ" sz="3100" b="1" dirty="0" smtClean="0">
                <a:solidFill>
                  <a:srgbClr val="00B050"/>
                </a:solidFill>
              </a:rPr>
              <a:t>ze</a:t>
            </a:r>
            <a:r>
              <a:rPr lang="cs-CZ" sz="3100" b="1" dirty="0" smtClean="0"/>
              <a:t> zbylé </a:t>
            </a:r>
            <a:r>
              <a:rPr lang="cs-CZ" sz="3100" b="1" dirty="0" smtClean="0">
                <a:solidFill>
                  <a:srgbClr val="00B050"/>
                </a:solidFill>
              </a:rPr>
              <a:t>mouky</a:t>
            </a:r>
            <a:r>
              <a:rPr lang="cs-CZ" sz="3100" b="1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9213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6" y="188640"/>
            <a:ext cx="7772400" cy="705321"/>
          </a:xfrm>
        </p:spPr>
        <p:txBody>
          <a:bodyPr>
            <a:normAutofit/>
          </a:bodyPr>
          <a:lstStyle/>
          <a:p>
            <a:pPr algn="l"/>
            <a:r>
              <a:rPr lang="cs-CZ" sz="3600" b="1" dirty="0" smtClean="0">
                <a:solidFill>
                  <a:schemeClr val="bg1"/>
                </a:solidFill>
              </a:rPr>
              <a:t>Příslovečná určení</a:t>
            </a:r>
            <a:endParaRPr lang="cs-CZ" sz="3600" b="1" dirty="0">
              <a:solidFill>
                <a:schemeClr val="bg1"/>
              </a:solidFill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472008" y="980728"/>
            <a:ext cx="8348464" cy="5400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cs-CZ" sz="31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395536" y="1124744"/>
            <a:ext cx="8348464" cy="525658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marL="514350" indent="-514350"/>
            <a:r>
              <a:rPr lang="cs-CZ" sz="3100" b="1" dirty="0" smtClean="0">
                <a:solidFill>
                  <a:srgbClr val="FF0000"/>
                </a:solidFill>
              </a:rPr>
              <a:t>6. PU PŮVODCE DĚJE</a:t>
            </a:r>
          </a:p>
          <a:p>
            <a:pPr marL="514350" indent="-514350"/>
            <a:r>
              <a:rPr lang="cs-CZ" sz="3100" b="1" dirty="0" smtClean="0"/>
              <a:t>Otázka:</a:t>
            </a:r>
            <a:endParaRPr lang="cs-CZ" sz="3100" b="1" dirty="0" smtClean="0">
              <a:solidFill>
                <a:srgbClr val="00B050"/>
              </a:solidFill>
            </a:endParaRPr>
          </a:p>
          <a:p>
            <a:r>
              <a:rPr lang="cs-CZ" sz="3100" b="1" dirty="0" smtClean="0"/>
              <a:t>Co vyjadřuje: </a:t>
            </a:r>
            <a:r>
              <a:rPr lang="cs-CZ" sz="3100" b="1" dirty="0" smtClean="0">
                <a:solidFill>
                  <a:srgbClr val="00B050"/>
                </a:solidFill>
              </a:rPr>
              <a:t>v rámci pasiva původce děje</a:t>
            </a:r>
          </a:p>
          <a:p>
            <a:pPr marL="514350" indent="-514350"/>
            <a:endParaRPr lang="cs-CZ" sz="3100" b="1" dirty="0" smtClean="0"/>
          </a:p>
          <a:p>
            <a:r>
              <a:rPr lang="cs-CZ" sz="3100" b="1" dirty="0" smtClean="0"/>
              <a:t>Byl hledán </a:t>
            </a:r>
            <a:r>
              <a:rPr lang="cs-CZ" sz="3100" b="1" dirty="0" smtClean="0">
                <a:solidFill>
                  <a:srgbClr val="00B050"/>
                </a:solidFill>
              </a:rPr>
              <a:t>policií</a:t>
            </a:r>
            <a:r>
              <a:rPr lang="cs-CZ" sz="3100" b="1" dirty="0" smtClean="0"/>
              <a:t>. Byl zrazen </a:t>
            </a:r>
            <a:r>
              <a:rPr lang="cs-CZ" sz="3100" b="1" dirty="0" smtClean="0">
                <a:solidFill>
                  <a:srgbClr val="00B050"/>
                </a:solidFill>
              </a:rPr>
              <a:t>přáteli</a:t>
            </a:r>
            <a:r>
              <a:rPr lang="cs-CZ" sz="3100" b="1" dirty="0" smtClean="0"/>
              <a:t>. Byl stopován </a:t>
            </a:r>
            <a:r>
              <a:rPr lang="cs-CZ" sz="3100" b="1" dirty="0" smtClean="0">
                <a:solidFill>
                  <a:srgbClr val="00B050"/>
                </a:solidFill>
              </a:rPr>
              <a:t>lovci</a:t>
            </a:r>
            <a:r>
              <a:rPr lang="cs-CZ" sz="3100" b="1" dirty="0" smtClean="0"/>
              <a:t>. Byl pronásledován </a:t>
            </a:r>
            <a:r>
              <a:rPr lang="cs-CZ" sz="3100" b="1" dirty="0" smtClean="0">
                <a:solidFill>
                  <a:srgbClr val="00B050"/>
                </a:solidFill>
              </a:rPr>
              <a:t>mafií</a:t>
            </a:r>
            <a:r>
              <a:rPr lang="cs-CZ" sz="3100" b="1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9213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6" y="188640"/>
            <a:ext cx="7772400" cy="705321"/>
          </a:xfrm>
        </p:spPr>
        <p:txBody>
          <a:bodyPr>
            <a:normAutofit/>
          </a:bodyPr>
          <a:lstStyle/>
          <a:p>
            <a:pPr algn="l"/>
            <a:r>
              <a:rPr lang="cs-CZ" sz="3600" b="1" dirty="0" smtClean="0">
                <a:solidFill>
                  <a:schemeClr val="bg1"/>
                </a:solidFill>
              </a:rPr>
              <a:t>Příslovečná určení</a:t>
            </a:r>
            <a:endParaRPr lang="cs-CZ" sz="3600" b="1" dirty="0">
              <a:solidFill>
                <a:schemeClr val="bg1"/>
              </a:solidFill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472008" y="980728"/>
            <a:ext cx="8348464" cy="5400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cs-CZ" sz="31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395536" y="1124744"/>
            <a:ext cx="8348464" cy="525658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marL="514350" indent="-514350"/>
            <a:r>
              <a:rPr lang="cs-CZ" sz="3100" b="1" dirty="0" smtClean="0">
                <a:solidFill>
                  <a:srgbClr val="FF0000"/>
                </a:solidFill>
              </a:rPr>
              <a:t>7. PU ZŘETELE</a:t>
            </a:r>
          </a:p>
          <a:p>
            <a:r>
              <a:rPr lang="cs-CZ" sz="3100" b="1" dirty="0" smtClean="0"/>
              <a:t>Otázka: </a:t>
            </a:r>
            <a:r>
              <a:rPr lang="cs-CZ" sz="3100" b="1" dirty="0" smtClean="0">
                <a:solidFill>
                  <a:srgbClr val="00B050"/>
                </a:solidFill>
              </a:rPr>
              <a:t>VZHLEDEM K ČEMU, KOMU, S OHLEDEM NA KOHO, CO</a:t>
            </a:r>
          </a:p>
          <a:p>
            <a:r>
              <a:rPr lang="cs-CZ" sz="3100" b="1" dirty="0" smtClean="0"/>
              <a:t>Co vyjadřuje: </a:t>
            </a:r>
            <a:r>
              <a:rPr lang="cs-CZ" sz="3100" b="1" dirty="0" smtClean="0">
                <a:solidFill>
                  <a:srgbClr val="00B050"/>
                </a:solidFill>
              </a:rPr>
              <a:t>vzhledem k čemu platí, čeho se týká děj, stav, příznak</a:t>
            </a:r>
          </a:p>
          <a:p>
            <a:pPr marL="514350" indent="-514350"/>
            <a:endParaRPr lang="cs-CZ" sz="3100" b="1" dirty="0" smtClean="0"/>
          </a:p>
          <a:p>
            <a:r>
              <a:rPr lang="cs-CZ" sz="3100" b="1" dirty="0" smtClean="0">
                <a:solidFill>
                  <a:srgbClr val="00B050"/>
                </a:solidFill>
              </a:rPr>
              <a:t>Zdravotně</a:t>
            </a:r>
            <a:r>
              <a:rPr lang="cs-CZ" sz="3100" b="1" dirty="0" smtClean="0"/>
              <a:t> jsou na tom dobře. </a:t>
            </a:r>
            <a:r>
              <a:rPr lang="cs-CZ" sz="3100" b="1" dirty="0" smtClean="0">
                <a:solidFill>
                  <a:srgbClr val="00B050"/>
                </a:solidFill>
              </a:rPr>
              <a:t>Finančně</a:t>
            </a:r>
            <a:r>
              <a:rPr lang="cs-CZ" sz="3100" b="1" dirty="0" smtClean="0"/>
              <a:t> je to nevýhodné. </a:t>
            </a:r>
            <a:r>
              <a:rPr lang="cs-CZ" sz="3100" b="1" dirty="0" smtClean="0">
                <a:solidFill>
                  <a:srgbClr val="00B050"/>
                </a:solidFill>
              </a:rPr>
              <a:t>Časově</a:t>
            </a:r>
            <a:r>
              <a:rPr lang="cs-CZ" sz="3100" b="1" dirty="0" smtClean="0"/>
              <a:t> se to nedá stihnout. Je do oblast </a:t>
            </a:r>
            <a:r>
              <a:rPr lang="cs-CZ" sz="3100" b="1" dirty="0" smtClean="0">
                <a:solidFill>
                  <a:srgbClr val="00B050"/>
                </a:solidFill>
              </a:rPr>
              <a:t>hospodářsky</a:t>
            </a:r>
            <a:r>
              <a:rPr lang="cs-CZ" sz="3100" b="1" dirty="0" smtClean="0"/>
              <a:t> vyspělá.</a:t>
            </a:r>
          </a:p>
        </p:txBody>
      </p:sp>
    </p:spTree>
    <p:extLst>
      <p:ext uri="{BB962C8B-B14F-4D97-AF65-F5344CB8AC3E}">
        <p14:creationId xmlns:p14="http://schemas.microsoft.com/office/powerpoint/2010/main" val="329213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6" y="188640"/>
            <a:ext cx="7772400" cy="705321"/>
          </a:xfrm>
        </p:spPr>
        <p:txBody>
          <a:bodyPr>
            <a:normAutofit/>
          </a:bodyPr>
          <a:lstStyle/>
          <a:p>
            <a:pPr algn="l"/>
            <a:r>
              <a:rPr lang="cs-CZ" sz="3600" b="1" dirty="0" smtClean="0">
                <a:solidFill>
                  <a:schemeClr val="bg1"/>
                </a:solidFill>
              </a:rPr>
              <a:t>Příslovečná určení</a:t>
            </a:r>
            <a:endParaRPr lang="cs-CZ" sz="3600" b="1" dirty="0">
              <a:solidFill>
                <a:schemeClr val="bg1"/>
              </a:solidFill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472008" y="980728"/>
            <a:ext cx="8348464" cy="5400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cs-CZ" sz="31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395536" y="1124744"/>
            <a:ext cx="8348464" cy="525658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marL="514350" indent="-514350"/>
            <a:r>
              <a:rPr lang="cs-CZ" sz="3100" b="1" dirty="0" smtClean="0">
                <a:solidFill>
                  <a:srgbClr val="FF0000"/>
                </a:solidFill>
              </a:rPr>
              <a:t>8. PU PRŮVODNÍCH OKOLNOSTÍ</a:t>
            </a:r>
          </a:p>
          <a:p>
            <a:r>
              <a:rPr lang="cs-CZ" sz="3100" b="1" dirty="0" smtClean="0"/>
              <a:t>Otázka:</a:t>
            </a:r>
            <a:endParaRPr lang="cs-CZ" sz="3100" b="1" dirty="0" smtClean="0">
              <a:solidFill>
                <a:srgbClr val="00B050"/>
              </a:solidFill>
            </a:endParaRPr>
          </a:p>
          <a:p>
            <a:r>
              <a:rPr lang="cs-CZ" sz="3100" b="1" dirty="0" smtClean="0"/>
              <a:t>Co vyjadřuje: </a:t>
            </a:r>
            <a:r>
              <a:rPr lang="cs-CZ" sz="3100" b="1" dirty="0" smtClean="0">
                <a:solidFill>
                  <a:srgbClr val="00B050"/>
                </a:solidFill>
              </a:rPr>
              <a:t>okolnosti, za kterých probíhá děj/stav</a:t>
            </a:r>
          </a:p>
          <a:p>
            <a:pPr marL="514350" indent="-514350"/>
            <a:endParaRPr lang="cs-CZ" sz="3100" b="1" dirty="0" smtClean="0"/>
          </a:p>
          <a:p>
            <a:r>
              <a:rPr lang="cs-CZ" sz="3100" b="1" dirty="0" smtClean="0"/>
              <a:t>Chodí </a:t>
            </a:r>
            <a:r>
              <a:rPr lang="cs-CZ" sz="3100" b="1" dirty="0" smtClean="0">
                <a:solidFill>
                  <a:srgbClr val="00B050"/>
                </a:solidFill>
              </a:rPr>
              <a:t>bez klobouku</a:t>
            </a:r>
            <a:r>
              <a:rPr lang="cs-CZ" sz="3100" b="1" dirty="0" smtClean="0"/>
              <a:t>. Vstoupil </a:t>
            </a:r>
            <a:r>
              <a:rPr lang="cs-CZ" sz="3100" b="1" dirty="0" smtClean="0">
                <a:solidFill>
                  <a:srgbClr val="00B050"/>
                </a:solidFill>
              </a:rPr>
              <a:t>s úsměvem</a:t>
            </a:r>
            <a:r>
              <a:rPr lang="cs-CZ" sz="3100" b="1" dirty="0" smtClean="0"/>
              <a:t>. Pochodovali </a:t>
            </a:r>
            <a:r>
              <a:rPr lang="cs-CZ" sz="3100" b="1" dirty="0" smtClean="0">
                <a:solidFill>
                  <a:srgbClr val="00B050"/>
                </a:solidFill>
              </a:rPr>
              <a:t>za dunění </a:t>
            </a:r>
            <a:r>
              <a:rPr lang="cs-CZ" sz="3100" b="1" dirty="0" smtClean="0"/>
              <a:t>bubnů.</a:t>
            </a:r>
          </a:p>
        </p:txBody>
      </p:sp>
    </p:spTree>
    <p:extLst>
      <p:ext uri="{BB962C8B-B14F-4D97-AF65-F5344CB8AC3E}">
        <p14:creationId xmlns:p14="http://schemas.microsoft.com/office/powerpoint/2010/main" val="329213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6" y="188640"/>
            <a:ext cx="7772400" cy="705321"/>
          </a:xfrm>
        </p:spPr>
        <p:txBody>
          <a:bodyPr>
            <a:normAutofit/>
          </a:bodyPr>
          <a:lstStyle/>
          <a:p>
            <a:pPr algn="l"/>
            <a:r>
              <a:rPr lang="cs-CZ" sz="3600" b="1" dirty="0" smtClean="0">
                <a:solidFill>
                  <a:schemeClr val="bg1"/>
                </a:solidFill>
              </a:rPr>
              <a:t>Příslovečná určení</a:t>
            </a:r>
            <a:endParaRPr lang="cs-CZ" sz="3600" b="1" dirty="0">
              <a:solidFill>
                <a:schemeClr val="bg1"/>
              </a:solidFill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472008" y="980728"/>
            <a:ext cx="8348464" cy="5400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cs-CZ" sz="31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395536" y="1124744"/>
            <a:ext cx="8348464" cy="525658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marL="514350" indent="-514350"/>
            <a:r>
              <a:rPr lang="cs-CZ" sz="3100" b="1" dirty="0" smtClean="0">
                <a:solidFill>
                  <a:srgbClr val="FF0000"/>
                </a:solidFill>
              </a:rPr>
              <a:t>B. Příslovečná určení místa</a:t>
            </a:r>
          </a:p>
          <a:p>
            <a:pPr marL="514350" indent="-514350"/>
            <a:r>
              <a:rPr lang="cs-CZ" sz="3100" b="1" dirty="0" smtClean="0">
                <a:solidFill>
                  <a:srgbClr val="FF0000"/>
                </a:solidFill>
              </a:rPr>
              <a:t>C. Příslovečné určení času</a:t>
            </a:r>
          </a:p>
          <a:p>
            <a:pPr marL="514350" indent="-514350"/>
            <a:r>
              <a:rPr lang="cs-CZ" sz="3100" b="1" dirty="0" smtClean="0">
                <a:solidFill>
                  <a:srgbClr val="FF0000"/>
                </a:solidFill>
              </a:rPr>
              <a:t>D. Příslovečné určení příčinnosti</a:t>
            </a:r>
          </a:p>
          <a:p>
            <a:pPr marL="514350" indent="-514350">
              <a:buAutoNum type="arabicPeriod"/>
            </a:pPr>
            <a:r>
              <a:rPr lang="cs-CZ" sz="2700" b="1" dirty="0" smtClean="0">
                <a:solidFill>
                  <a:srgbClr val="00B050"/>
                </a:solidFill>
              </a:rPr>
              <a:t>Vlastní příčiny</a:t>
            </a:r>
          </a:p>
          <a:p>
            <a:pPr marL="514350" indent="-514350">
              <a:buAutoNum type="arabicPeriod"/>
            </a:pPr>
            <a:r>
              <a:rPr lang="cs-CZ" sz="2700" b="1" dirty="0" smtClean="0">
                <a:solidFill>
                  <a:srgbClr val="00B050"/>
                </a:solidFill>
              </a:rPr>
              <a:t>Účelu</a:t>
            </a:r>
          </a:p>
          <a:p>
            <a:pPr marL="514350" indent="-514350">
              <a:buAutoNum type="arabicPeriod"/>
            </a:pPr>
            <a:r>
              <a:rPr lang="cs-CZ" sz="2700" b="1" dirty="0" smtClean="0">
                <a:solidFill>
                  <a:srgbClr val="00B050"/>
                </a:solidFill>
              </a:rPr>
              <a:t>Podmínky</a:t>
            </a:r>
          </a:p>
          <a:p>
            <a:pPr marL="514350" indent="-514350">
              <a:buAutoNum type="arabicPeriod"/>
            </a:pPr>
            <a:r>
              <a:rPr lang="cs-CZ" sz="2700" b="1" dirty="0" smtClean="0">
                <a:solidFill>
                  <a:srgbClr val="00B050"/>
                </a:solidFill>
              </a:rPr>
              <a:t>Přípustky</a:t>
            </a:r>
          </a:p>
        </p:txBody>
      </p:sp>
    </p:spTree>
    <p:extLst>
      <p:ext uri="{BB962C8B-B14F-4D97-AF65-F5344CB8AC3E}">
        <p14:creationId xmlns:p14="http://schemas.microsoft.com/office/powerpoint/2010/main" val="329213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44016" y="188640"/>
            <a:ext cx="7772400" cy="705321"/>
          </a:xfrm>
        </p:spPr>
        <p:txBody>
          <a:bodyPr>
            <a:normAutofit/>
          </a:bodyPr>
          <a:lstStyle/>
          <a:p>
            <a:pPr algn="l"/>
            <a:r>
              <a:rPr lang="cs-CZ" sz="3600" b="1" dirty="0" smtClean="0">
                <a:solidFill>
                  <a:schemeClr val="bg1"/>
                </a:solidFill>
              </a:rPr>
              <a:t>Urči podmět I.</a:t>
            </a:r>
            <a:endParaRPr lang="cs-CZ" sz="3600" b="1" dirty="0">
              <a:solidFill>
                <a:schemeClr val="bg1"/>
              </a:solidFill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472008" y="980728"/>
            <a:ext cx="8348464" cy="5400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cs-CZ" sz="31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Nadpis 1"/>
          <p:cNvSpPr txBox="1">
            <a:spLocks/>
          </p:cNvSpPr>
          <p:nvPr/>
        </p:nvSpPr>
        <p:spPr>
          <a:xfrm>
            <a:off x="539552" y="1124744"/>
            <a:ext cx="8348464" cy="5400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85000" lnSpcReduction="20000"/>
          </a:bodyPr>
          <a:lstStyle/>
          <a:p>
            <a:pPr lvl="0">
              <a:spcBef>
                <a:spcPct val="0"/>
              </a:spcBef>
            </a:pPr>
            <a:r>
              <a:rPr kumimoji="0" lang="cs-CZ" sz="3100" b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Dům stojí v</a:t>
            </a:r>
            <a:r>
              <a:rPr kumimoji="0" lang="cs-CZ" sz="3100" b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zahradě.</a:t>
            </a:r>
          </a:p>
          <a:p>
            <a:pPr lvl="0">
              <a:spcBef>
                <a:spcPct val="0"/>
              </a:spcBef>
            </a:pPr>
            <a:r>
              <a:rPr lang="cs-CZ" sz="3100" b="1" noProof="0" dirty="0" smtClean="0">
                <a:latin typeface="+mj-lt"/>
                <a:ea typeface="+mj-ea"/>
                <a:cs typeface="+mj-cs"/>
              </a:rPr>
              <a:t>Nebylo tam ani človíčka.</a:t>
            </a:r>
            <a:r>
              <a:rPr kumimoji="0" lang="cs-CZ" sz="3100" b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br>
              <a:rPr kumimoji="0" lang="cs-CZ" sz="3100" b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cs-CZ" sz="3100" b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Nezaznělo ani slova o dřívější dohodě. </a:t>
            </a:r>
            <a:br>
              <a:rPr kumimoji="0" lang="cs-CZ" sz="3100" b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cs-CZ" sz="3100" b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V potoce ubylo vody. </a:t>
            </a:r>
            <a:br>
              <a:rPr kumimoji="0" lang="cs-CZ" sz="3100" b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cs-CZ" sz="3100" b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Na drátě sedělo pět vrabců. </a:t>
            </a:r>
            <a:br>
              <a:rPr kumimoji="0" lang="cs-CZ" sz="3100" b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cs-CZ" sz="3100" b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Přisypal si cukru. </a:t>
            </a:r>
            <a:br>
              <a:rPr kumimoji="0" lang="cs-CZ" sz="3100" b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cs-CZ" sz="3100" b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Oni nám to slíbili. </a:t>
            </a:r>
            <a:br>
              <a:rPr kumimoji="0" lang="cs-CZ" sz="3100" b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cs-CZ" sz="3100" b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„Několik“ je číslovka neurčitá. </a:t>
            </a:r>
            <a:br>
              <a:rPr kumimoji="0" lang="cs-CZ" sz="3100" b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cs-CZ" sz="3200" b="1" dirty="0" smtClean="0">
                <a:latin typeface="+mj-lt"/>
              </a:rPr>
              <a:t>Kritizovat </a:t>
            </a:r>
            <a:r>
              <a:rPr lang="cs-CZ" sz="3200" b="1" dirty="0">
                <a:latin typeface="+mj-lt"/>
              </a:rPr>
              <a:t>je někdy snadné. </a:t>
            </a:r>
            <a:r>
              <a:rPr lang="cs-CZ" sz="3200" b="1" dirty="0" smtClean="0">
                <a:latin typeface="+mj-lt"/>
              </a:rPr>
              <a:t/>
            </a:r>
            <a:br>
              <a:rPr lang="cs-CZ" sz="3200" b="1" dirty="0" smtClean="0">
                <a:latin typeface="+mj-lt"/>
              </a:rPr>
            </a:br>
            <a:r>
              <a:rPr lang="cs-CZ" sz="3200" b="1" dirty="0" smtClean="0">
                <a:latin typeface="+mj-lt"/>
              </a:rPr>
              <a:t>Ze </a:t>
            </a:r>
            <a:r>
              <a:rPr lang="cs-CZ" sz="3200" b="1" dirty="0">
                <a:latin typeface="+mj-lt"/>
              </a:rPr>
              <a:t>sálu se ozvalo jednohlasné „fuj“. </a:t>
            </a:r>
            <a:r>
              <a:rPr lang="cs-CZ" sz="3200" b="1" dirty="0" smtClean="0">
                <a:latin typeface="+mj-lt"/>
              </a:rPr>
              <a:t/>
            </a:r>
            <a:br>
              <a:rPr lang="cs-CZ" sz="3200" b="1" dirty="0" smtClean="0">
                <a:latin typeface="+mj-lt"/>
              </a:rPr>
            </a:br>
            <a:r>
              <a:rPr lang="cs-CZ" sz="3200" b="1" dirty="0" smtClean="0">
                <a:latin typeface="+mj-lt"/>
              </a:rPr>
              <a:t>To </a:t>
            </a:r>
            <a:r>
              <a:rPr lang="cs-CZ" sz="3200" b="1" dirty="0">
                <a:latin typeface="+mj-lt"/>
              </a:rPr>
              <a:t>tvoje věčné „možná“ už mě rozčiluje. </a:t>
            </a:r>
            <a:r>
              <a:rPr lang="cs-CZ" sz="3200" b="1" dirty="0" smtClean="0">
                <a:latin typeface="+mj-lt"/>
              </a:rPr>
              <a:t/>
            </a:r>
            <a:br>
              <a:rPr lang="cs-CZ" sz="3200" b="1" dirty="0" smtClean="0">
                <a:latin typeface="+mj-lt"/>
              </a:rPr>
            </a:br>
            <a:r>
              <a:rPr lang="cs-CZ" sz="3200" b="1" dirty="0" smtClean="0">
                <a:latin typeface="+mj-lt"/>
              </a:rPr>
              <a:t>Není </a:t>
            </a:r>
            <a:r>
              <a:rPr lang="cs-CZ" sz="3200" b="1" dirty="0">
                <a:latin typeface="+mj-lt"/>
              </a:rPr>
              <a:t>dalších připomínek. </a:t>
            </a:r>
            <a:r>
              <a:rPr lang="cs-CZ" sz="3200" b="1" dirty="0" smtClean="0">
                <a:latin typeface="+mj-lt"/>
              </a:rPr>
              <a:t/>
            </a:r>
            <a:br>
              <a:rPr lang="cs-CZ" sz="3200" b="1" dirty="0" smtClean="0">
                <a:latin typeface="+mj-lt"/>
              </a:rPr>
            </a:br>
            <a:r>
              <a:rPr lang="cs-CZ" sz="3200" b="1" dirty="0" smtClean="0">
                <a:latin typeface="+mj-lt"/>
              </a:rPr>
              <a:t>Rodičům </a:t>
            </a:r>
            <a:r>
              <a:rPr lang="cs-CZ" sz="3200" b="1" dirty="0">
                <a:latin typeface="+mj-lt"/>
              </a:rPr>
              <a:t>přibylo starostí. </a:t>
            </a:r>
            <a:r>
              <a:rPr lang="cs-CZ" sz="3200" b="1" dirty="0" smtClean="0">
                <a:latin typeface="+mj-lt"/>
              </a:rPr>
              <a:t/>
            </a:r>
            <a:br>
              <a:rPr lang="cs-CZ" sz="3200" b="1" dirty="0" smtClean="0">
                <a:latin typeface="+mj-lt"/>
              </a:rPr>
            </a:br>
            <a:r>
              <a:rPr lang="cs-CZ" sz="3200" b="1" dirty="0" smtClean="0">
                <a:latin typeface="+mj-lt"/>
              </a:rPr>
              <a:t>Sněží</a:t>
            </a:r>
            <a:r>
              <a:rPr lang="cs-CZ" sz="3200" b="1" dirty="0">
                <a:latin typeface="+mj-lt"/>
              </a:rPr>
              <a:t>. Celou noc venku pršelo. </a:t>
            </a:r>
            <a:r>
              <a:rPr lang="cs-CZ" sz="3200" b="1" dirty="0" smtClean="0">
                <a:latin typeface="+mj-lt"/>
              </a:rPr>
              <a:t/>
            </a:r>
            <a:br>
              <a:rPr lang="cs-CZ" sz="3200" b="1" dirty="0" smtClean="0">
                <a:latin typeface="+mj-lt"/>
              </a:rPr>
            </a:br>
            <a:r>
              <a:rPr lang="cs-CZ" sz="3200" b="1" dirty="0" smtClean="0">
                <a:latin typeface="+mj-lt"/>
              </a:rPr>
              <a:t>U </a:t>
            </a:r>
            <a:r>
              <a:rPr lang="cs-CZ" sz="3200" b="1" dirty="0">
                <a:latin typeface="+mj-lt"/>
              </a:rPr>
              <a:t>Nováků budou mít miminko.</a:t>
            </a:r>
            <a:endParaRPr lang="cs-CZ" sz="3100" b="1" baseline="0" dirty="0" smtClean="0">
              <a:latin typeface="+mj-lt"/>
              <a:ea typeface="+mj-ea"/>
              <a:cs typeface="+mj-cs"/>
            </a:endParaRP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cs-CZ" sz="31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6" y="188640"/>
            <a:ext cx="7772400" cy="705321"/>
          </a:xfrm>
        </p:spPr>
        <p:txBody>
          <a:bodyPr>
            <a:normAutofit/>
          </a:bodyPr>
          <a:lstStyle/>
          <a:p>
            <a:pPr algn="l"/>
            <a:r>
              <a:rPr lang="cs-CZ" sz="3600" b="1" dirty="0" smtClean="0">
                <a:solidFill>
                  <a:schemeClr val="bg1"/>
                </a:solidFill>
              </a:rPr>
              <a:t>Příslovečná určení</a:t>
            </a:r>
            <a:endParaRPr lang="cs-CZ" sz="3600" b="1" dirty="0">
              <a:solidFill>
                <a:schemeClr val="bg1"/>
              </a:solidFill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472008" y="980728"/>
            <a:ext cx="8348464" cy="5400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cs-CZ" sz="31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395536" y="1124744"/>
            <a:ext cx="8348464" cy="525658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lnSpcReduction="10000"/>
          </a:bodyPr>
          <a:lstStyle/>
          <a:p>
            <a:pPr marL="514350" indent="-514350"/>
            <a:r>
              <a:rPr lang="cs-CZ" sz="3100" b="1" dirty="0" smtClean="0">
                <a:solidFill>
                  <a:srgbClr val="FF0000"/>
                </a:solidFill>
              </a:rPr>
              <a:t>B. PU MÍSTA</a:t>
            </a:r>
          </a:p>
          <a:p>
            <a:r>
              <a:rPr lang="cs-CZ" sz="3100" b="1" dirty="0" smtClean="0"/>
              <a:t>Otázka: </a:t>
            </a:r>
            <a:r>
              <a:rPr lang="cs-CZ" sz="3100" b="1" dirty="0" smtClean="0">
                <a:solidFill>
                  <a:srgbClr val="00B050"/>
                </a:solidFill>
              </a:rPr>
              <a:t>KDE, KAM, ODKUD, KUDY</a:t>
            </a:r>
          </a:p>
          <a:p>
            <a:r>
              <a:rPr lang="cs-CZ" sz="3100" b="1" dirty="0" smtClean="0"/>
              <a:t>Co vyjadřuje: </a:t>
            </a:r>
            <a:r>
              <a:rPr lang="cs-CZ" sz="3100" b="1" dirty="0" smtClean="0">
                <a:solidFill>
                  <a:srgbClr val="00B050"/>
                </a:solidFill>
              </a:rPr>
              <a:t>místo</a:t>
            </a:r>
          </a:p>
          <a:p>
            <a:pPr marL="514350" indent="-514350"/>
            <a:endParaRPr lang="cs-CZ" sz="3100" b="1" dirty="0" smtClean="0"/>
          </a:p>
          <a:p>
            <a:r>
              <a:rPr lang="cs-CZ" sz="3100" b="1" dirty="0" smtClean="0"/>
              <a:t>Spali </a:t>
            </a:r>
            <a:r>
              <a:rPr lang="cs-CZ" sz="3100" b="1" dirty="0" smtClean="0">
                <a:solidFill>
                  <a:srgbClr val="00B050"/>
                </a:solidFill>
              </a:rPr>
              <a:t>pod mostem</a:t>
            </a:r>
            <a:r>
              <a:rPr lang="cs-CZ" sz="3100" b="1" dirty="0" smtClean="0"/>
              <a:t>. Seděl </a:t>
            </a:r>
            <a:r>
              <a:rPr lang="cs-CZ" sz="3100" b="1" dirty="0" smtClean="0">
                <a:solidFill>
                  <a:srgbClr val="00B050"/>
                </a:solidFill>
              </a:rPr>
              <a:t>vedle plotu</a:t>
            </a:r>
            <a:r>
              <a:rPr lang="cs-CZ" sz="3100" b="1" dirty="0" smtClean="0"/>
              <a:t>. Šel </a:t>
            </a:r>
            <a:r>
              <a:rPr lang="cs-CZ" sz="3100" b="1" dirty="0" smtClean="0">
                <a:solidFill>
                  <a:srgbClr val="00B050"/>
                </a:solidFill>
              </a:rPr>
              <a:t>do lesa</a:t>
            </a:r>
            <a:r>
              <a:rPr lang="cs-CZ" sz="3100" b="1" dirty="0" smtClean="0"/>
              <a:t>. Přišel </a:t>
            </a:r>
            <a:r>
              <a:rPr lang="cs-CZ" sz="3100" b="1" dirty="0" smtClean="0">
                <a:solidFill>
                  <a:srgbClr val="00B050"/>
                </a:solidFill>
              </a:rPr>
              <a:t>zprava</a:t>
            </a:r>
            <a:r>
              <a:rPr lang="cs-CZ" sz="3100" b="1" dirty="0" smtClean="0"/>
              <a:t>. Děti šly </a:t>
            </a:r>
            <a:r>
              <a:rPr lang="cs-CZ" sz="3100" b="1" dirty="0" smtClean="0">
                <a:solidFill>
                  <a:srgbClr val="00B050"/>
                </a:solidFill>
              </a:rPr>
              <a:t>do školy</a:t>
            </a:r>
            <a:r>
              <a:rPr lang="cs-CZ" sz="3100" b="1" dirty="0" smtClean="0"/>
              <a:t>.</a:t>
            </a:r>
          </a:p>
          <a:p>
            <a:endParaRPr lang="cs-CZ" sz="3100" b="1" dirty="0" smtClean="0"/>
          </a:p>
          <a:p>
            <a:r>
              <a:rPr lang="cs-CZ" sz="3100" b="1" u="sng" dirty="0" smtClean="0"/>
              <a:t>Někdy dochází ke křížení významů:</a:t>
            </a:r>
          </a:p>
          <a:p>
            <a:r>
              <a:rPr lang="cs-CZ" sz="3100" b="1" dirty="0" smtClean="0"/>
              <a:t>Setkali se </a:t>
            </a:r>
            <a:r>
              <a:rPr lang="cs-CZ" sz="3100" b="1" dirty="0" smtClean="0">
                <a:solidFill>
                  <a:srgbClr val="00B050"/>
                </a:solidFill>
              </a:rPr>
              <a:t>před divadlem</a:t>
            </a:r>
            <a:r>
              <a:rPr lang="cs-CZ" sz="3100" b="1" dirty="0" smtClean="0"/>
              <a:t>. (KDE x KDY)</a:t>
            </a:r>
            <a:br>
              <a:rPr lang="cs-CZ" sz="3100" b="1" dirty="0" smtClean="0"/>
            </a:br>
            <a:r>
              <a:rPr lang="cs-CZ" sz="3100" b="1" dirty="0" smtClean="0"/>
              <a:t>Stojíte </a:t>
            </a:r>
            <a:r>
              <a:rPr lang="cs-CZ" sz="3100" b="1" dirty="0" smtClean="0">
                <a:solidFill>
                  <a:srgbClr val="00B050"/>
                </a:solidFill>
              </a:rPr>
              <a:t>na začátku </a:t>
            </a:r>
            <a:r>
              <a:rPr lang="cs-CZ" sz="3100" b="1" dirty="0" smtClean="0"/>
              <a:t>nové kapitoly života. </a:t>
            </a:r>
            <a:br>
              <a:rPr lang="cs-CZ" sz="3100" b="1" dirty="0" smtClean="0"/>
            </a:br>
            <a:r>
              <a:rPr lang="cs-CZ" sz="3100" b="1" dirty="0" smtClean="0"/>
              <a:t>(KDE x KDY) </a:t>
            </a:r>
          </a:p>
        </p:txBody>
      </p:sp>
    </p:spTree>
    <p:extLst>
      <p:ext uri="{BB962C8B-B14F-4D97-AF65-F5344CB8AC3E}">
        <p14:creationId xmlns:p14="http://schemas.microsoft.com/office/powerpoint/2010/main" val="329213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6" y="188640"/>
            <a:ext cx="7772400" cy="705321"/>
          </a:xfrm>
        </p:spPr>
        <p:txBody>
          <a:bodyPr>
            <a:normAutofit/>
          </a:bodyPr>
          <a:lstStyle/>
          <a:p>
            <a:pPr algn="l"/>
            <a:r>
              <a:rPr lang="cs-CZ" sz="3600" b="1" dirty="0" smtClean="0">
                <a:solidFill>
                  <a:schemeClr val="bg1"/>
                </a:solidFill>
              </a:rPr>
              <a:t>Příslovečná určení</a:t>
            </a:r>
            <a:endParaRPr lang="cs-CZ" sz="3600" b="1" dirty="0">
              <a:solidFill>
                <a:schemeClr val="bg1"/>
              </a:solidFill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472008" y="980728"/>
            <a:ext cx="8348464" cy="5400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cs-CZ" sz="31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395536" y="1124744"/>
            <a:ext cx="8348464" cy="525658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marL="514350" indent="-514350"/>
            <a:r>
              <a:rPr lang="cs-CZ" sz="3100" b="1" dirty="0" smtClean="0">
                <a:solidFill>
                  <a:srgbClr val="FF0000"/>
                </a:solidFill>
              </a:rPr>
              <a:t>C. PU ČASU</a:t>
            </a:r>
          </a:p>
          <a:p>
            <a:r>
              <a:rPr lang="cs-CZ" sz="3100" b="1" dirty="0" smtClean="0"/>
              <a:t>Otázka: </a:t>
            </a:r>
            <a:r>
              <a:rPr lang="cs-CZ" sz="3100" b="1" dirty="0" smtClean="0">
                <a:solidFill>
                  <a:srgbClr val="00B050"/>
                </a:solidFill>
              </a:rPr>
              <a:t>KDY, ODKDY, DOKDY, JAK DLOUHO…</a:t>
            </a:r>
          </a:p>
          <a:p>
            <a:r>
              <a:rPr lang="cs-CZ" sz="3100" b="1" dirty="0" smtClean="0"/>
              <a:t>Co vyjadřuje: </a:t>
            </a:r>
            <a:r>
              <a:rPr lang="cs-CZ" sz="3100" b="1" dirty="0" smtClean="0">
                <a:solidFill>
                  <a:srgbClr val="00B050"/>
                </a:solidFill>
              </a:rPr>
              <a:t>časové okolnosti</a:t>
            </a:r>
          </a:p>
          <a:p>
            <a:pPr marL="514350" indent="-514350"/>
            <a:endParaRPr lang="cs-CZ" sz="3100" b="1" dirty="0" smtClean="0"/>
          </a:p>
          <a:p>
            <a:r>
              <a:rPr lang="cs-CZ" sz="3100" b="1" dirty="0" smtClean="0"/>
              <a:t>Stalo se to </a:t>
            </a:r>
            <a:r>
              <a:rPr lang="cs-CZ" sz="3100" b="1" dirty="0" smtClean="0">
                <a:solidFill>
                  <a:srgbClr val="00B050"/>
                </a:solidFill>
              </a:rPr>
              <a:t>loni</a:t>
            </a:r>
            <a:r>
              <a:rPr lang="cs-CZ" sz="3100" b="1" dirty="0" smtClean="0"/>
              <a:t>. </a:t>
            </a:r>
            <a:r>
              <a:rPr lang="cs-CZ" sz="3100" b="1" dirty="0" smtClean="0">
                <a:solidFill>
                  <a:srgbClr val="00B050"/>
                </a:solidFill>
              </a:rPr>
              <a:t>Okamžitě</a:t>
            </a:r>
            <a:r>
              <a:rPr lang="cs-CZ" sz="3100" b="1" dirty="0" smtClean="0"/>
              <a:t> se vrať. </a:t>
            </a:r>
            <a:r>
              <a:rPr lang="cs-CZ" sz="3100" b="1" dirty="0" smtClean="0">
                <a:solidFill>
                  <a:srgbClr val="00B050"/>
                </a:solidFill>
              </a:rPr>
              <a:t>Doposud</a:t>
            </a:r>
            <a:r>
              <a:rPr lang="cs-CZ" sz="3100" b="1" dirty="0" smtClean="0"/>
              <a:t> se nevyjádřil. Udělala to </a:t>
            </a:r>
            <a:r>
              <a:rPr lang="cs-CZ" sz="3100" b="1" dirty="0" smtClean="0">
                <a:solidFill>
                  <a:srgbClr val="00B050"/>
                </a:solidFill>
              </a:rPr>
              <a:t>poprvé</a:t>
            </a:r>
            <a:r>
              <a:rPr lang="cs-CZ" sz="3100" b="1" dirty="0" smtClean="0"/>
              <a:t>. </a:t>
            </a:r>
            <a:r>
              <a:rPr lang="cs-CZ" sz="3100" b="1" dirty="0" smtClean="0">
                <a:solidFill>
                  <a:srgbClr val="00B050"/>
                </a:solidFill>
              </a:rPr>
              <a:t>Včera</a:t>
            </a:r>
            <a:r>
              <a:rPr lang="cs-CZ" sz="3100" b="1" dirty="0" smtClean="0"/>
              <a:t> se projevil.</a:t>
            </a:r>
          </a:p>
        </p:txBody>
      </p:sp>
    </p:spTree>
    <p:extLst>
      <p:ext uri="{BB962C8B-B14F-4D97-AF65-F5344CB8AC3E}">
        <p14:creationId xmlns:p14="http://schemas.microsoft.com/office/powerpoint/2010/main" val="329213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6" y="188640"/>
            <a:ext cx="7772400" cy="705321"/>
          </a:xfrm>
        </p:spPr>
        <p:txBody>
          <a:bodyPr>
            <a:normAutofit/>
          </a:bodyPr>
          <a:lstStyle/>
          <a:p>
            <a:pPr algn="l"/>
            <a:r>
              <a:rPr lang="cs-CZ" sz="3600" b="1" dirty="0" smtClean="0">
                <a:solidFill>
                  <a:schemeClr val="bg1"/>
                </a:solidFill>
              </a:rPr>
              <a:t>Příslovečná určení</a:t>
            </a:r>
            <a:endParaRPr lang="cs-CZ" sz="3600" b="1" dirty="0">
              <a:solidFill>
                <a:schemeClr val="bg1"/>
              </a:solidFill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472008" y="980728"/>
            <a:ext cx="8348464" cy="5400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cs-CZ" sz="31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395536" y="1124744"/>
            <a:ext cx="8348464" cy="525658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marL="514350" indent="-514350"/>
            <a:r>
              <a:rPr lang="cs-CZ" sz="3100" b="1" dirty="0" smtClean="0">
                <a:solidFill>
                  <a:srgbClr val="FF0000"/>
                </a:solidFill>
              </a:rPr>
              <a:t>D. PU PŘÍČINNOSTI – VLASTNÍ PŘÍČINA</a:t>
            </a:r>
          </a:p>
          <a:p>
            <a:r>
              <a:rPr lang="cs-CZ" sz="3100" b="1" dirty="0" smtClean="0"/>
              <a:t>Otázka: </a:t>
            </a:r>
            <a:r>
              <a:rPr lang="cs-CZ" sz="3100" b="1" dirty="0" smtClean="0">
                <a:solidFill>
                  <a:srgbClr val="00B050"/>
                </a:solidFill>
              </a:rPr>
              <a:t>PROČ? Z JAKÉ PŘÍČINY/DŮVODU?</a:t>
            </a:r>
          </a:p>
          <a:p>
            <a:r>
              <a:rPr lang="cs-CZ" sz="3100" b="1" dirty="0" smtClean="0"/>
              <a:t>Co vyjadřuje: </a:t>
            </a:r>
            <a:r>
              <a:rPr lang="cs-CZ" sz="3100" b="1" dirty="0" smtClean="0">
                <a:solidFill>
                  <a:srgbClr val="00B050"/>
                </a:solidFill>
              </a:rPr>
              <a:t>co způsobilo děj nebo stav</a:t>
            </a:r>
          </a:p>
          <a:p>
            <a:pPr marL="514350" indent="-514350"/>
            <a:endParaRPr lang="cs-CZ" sz="3100" b="1" dirty="0" smtClean="0"/>
          </a:p>
          <a:p>
            <a:r>
              <a:rPr lang="cs-CZ" sz="3100" b="1" dirty="0" smtClean="0"/>
              <a:t>Udělal to </a:t>
            </a:r>
            <a:r>
              <a:rPr lang="cs-CZ" sz="3100" b="1" dirty="0" smtClean="0">
                <a:solidFill>
                  <a:srgbClr val="00B050"/>
                </a:solidFill>
              </a:rPr>
              <a:t>ze zlosti</a:t>
            </a:r>
            <a:r>
              <a:rPr lang="cs-CZ" sz="3100" b="1" dirty="0" smtClean="0"/>
              <a:t>. Nepřišel </a:t>
            </a:r>
            <a:r>
              <a:rPr lang="cs-CZ" sz="3100" b="1" dirty="0" smtClean="0">
                <a:solidFill>
                  <a:srgbClr val="00B050"/>
                </a:solidFill>
              </a:rPr>
              <a:t>pro nemoc</a:t>
            </a:r>
            <a:r>
              <a:rPr lang="cs-CZ" sz="3100" b="1" dirty="0" smtClean="0"/>
              <a:t>. Nepřijel </a:t>
            </a:r>
            <a:r>
              <a:rPr lang="cs-CZ" sz="3100" b="1" dirty="0" smtClean="0">
                <a:solidFill>
                  <a:srgbClr val="00B050"/>
                </a:solidFill>
              </a:rPr>
              <a:t>pro poruchu</a:t>
            </a:r>
            <a:r>
              <a:rPr lang="cs-CZ" sz="3100" b="1" dirty="0" smtClean="0"/>
              <a:t>. </a:t>
            </a:r>
            <a:r>
              <a:rPr lang="cs-CZ" sz="3100" b="1" dirty="0" smtClean="0">
                <a:solidFill>
                  <a:srgbClr val="00B050"/>
                </a:solidFill>
              </a:rPr>
              <a:t>Následkem</a:t>
            </a:r>
            <a:r>
              <a:rPr lang="cs-CZ" sz="3100" b="1" dirty="0" smtClean="0"/>
              <a:t> pádu utrpěl zlomeninu.</a:t>
            </a:r>
          </a:p>
          <a:p>
            <a:r>
              <a:rPr lang="cs-CZ" sz="3100" b="1" dirty="0" smtClean="0"/>
              <a:t>Děti plakaly </a:t>
            </a:r>
            <a:r>
              <a:rPr lang="cs-CZ" sz="3100" b="1" dirty="0" smtClean="0">
                <a:solidFill>
                  <a:srgbClr val="00B050"/>
                </a:solidFill>
              </a:rPr>
              <a:t>hlady</a:t>
            </a:r>
            <a:r>
              <a:rPr lang="cs-CZ" sz="3100" b="1" dirty="0" smtClean="0"/>
              <a:t>. Trpěl </a:t>
            </a:r>
            <a:r>
              <a:rPr lang="cs-CZ" sz="3100" b="1" dirty="0" smtClean="0">
                <a:solidFill>
                  <a:srgbClr val="00B050"/>
                </a:solidFill>
              </a:rPr>
              <a:t>angínami</a:t>
            </a:r>
            <a:r>
              <a:rPr lang="cs-CZ" sz="3100" b="1" dirty="0" smtClean="0"/>
              <a:t>.</a:t>
            </a:r>
          </a:p>
          <a:p>
            <a:endParaRPr lang="cs-CZ" sz="3100" b="1" dirty="0" smtClean="0"/>
          </a:p>
          <a:p>
            <a:r>
              <a:rPr lang="cs-CZ" sz="3100" b="1" dirty="0" smtClean="0"/>
              <a:t>Trpěl, protože… (transformace do podoby věty)</a:t>
            </a:r>
          </a:p>
        </p:txBody>
      </p:sp>
    </p:spTree>
    <p:extLst>
      <p:ext uri="{BB962C8B-B14F-4D97-AF65-F5344CB8AC3E}">
        <p14:creationId xmlns:p14="http://schemas.microsoft.com/office/powerpoint/2010/main" val="329213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6" y="188640"/>
            <a:ext cx="7772400" cy="705321"/>
          </a:xfrm>
        </p:spPr>
        <p:txBody>
          <a:bodyPr>
            <a:normAutofit/>
          </a:bodyPr>
          <a:lstStyle/>
          <a:p>
            <a:pPr algn="l"/>
            <a:r>
              <a:rPr lang="cs-CZ" sz="3600" b="1" dirty="0" smtClean="0">
                <a:solidFill>
                  <a:schemeClr val="bg1"/>
                </a:solidFill>
              </a:rPr>
              <a:t>Příslovečná určení</a:t>
            </a:r>
            <a:endParaRPr lang="cs-CZ" sz="3600" b="1" dirty="0">
              <a:solidFill>
                <a:schemeClr val="bg1"/>
              </a:solidFill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472008" y="980728"/>
            <a:ext cx="8348464" cy="5400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cs-CZ" sz="31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395536" y="1124744"/>
            <a:ext cx="8348464" cy="525658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marL="514350" indent="-514350"/>
            <a:r>
              <a:rPr lang="cs-CZ" sz="3100" b="1" dirty="0" smtClean="0">
                <a:solidFill>
                  <a:srgbClr val="FF0000"/>
                </a:solidFill>
              </a:rPr>
              <a:t>D. PU PŘÍČINNOSTI – ÚČELU</a:t>
            </a:r>
          </a:p>
          <a:p>
            <a:r>
              <a:rPr lang="cs-CZ" sz="3100" b="1" dirty="0" smtClean="0"/>
              <a:t>Otázka: </a:t>
            </a:r>
            <a:r>
              <a:rPr lang="cs-CZ" sz="3100" b="1" dirty="0" smtClean="0">
                <a:solidFill>
                  <a:srgbClr val="00B050"/>
                </a:solidFill>
              </a:rPr>
              <a:t>PROČ? ZA JAKÝM ÚČELEM?</a:t>
            </a:r>
          </a:p>
          <a:p>
            <a:r>
              <a:rPr lang="cs-CZ" sz="3100" b="1" dirty="0" smtClean="0"/>
              <a:t>Co vyjadřuje: </a:t>
            </a:r>
            <a:r>
              <a:rPr lang="cs-CZ" sz="3100" b="1" dirty="0" smtClean="0">
                <a:solidFill>
                  <a:srgbClr val="00B050"/>
                </a:solidFill>
              </a:rPr>
              <a:t>čeho se má dosáhnout, co je účelem děje</a:t>
            </a:r>
          </a:p>
          <a:p>
            <a:pPr marL="514350" indent="-514350"/>
            <a:endParaRPr lang="cs-CZ" sz="3100" b="1" dirty="0" smtClean="0"/>
          </a:p>
          <a:p>
            <a:r>
              <a:rPr lang="cs-CZ" sz="3100" b="1" dirty="0" smtClean="0"/>
              <a:t>Přišli </a:t>
            </a:r>
            <a:r>
              <a:rPr lang="cs-CZ" sz="3100" b="1" dirty="0" smtClean="0">
                <a:solidFill>
                  <a:srgbClr val="00B050"/>
                </a:solidFill>
              </a:rPr>
              <a:t>na návštěvu</a:t>
            </a:r>
            <a:r>
              <a:rPr lang="cs-CZ" sz="3100" b="1" dirty="0" smtClean="0"/>
              <a:t>. Lidé tam chodili </a:t>
            </a:r>
            <a:r>
              <a:rPr lang="cs-CZ" sz="3100" b="1" dirty="0" smtClean="0">
                <a:solidFill>
                  <a:srgbClr val="00B050"/>
                </a:solidFill>
              </a:rPr>
              <a:t>žádat</a:t>
            </a:r>
            <a:r>
              <a:rPr lang="cs-CZ" sz="3100" b="1" dirty="0" smtClean="0"/>
              <a:t> o radu.</a:t>
            </a:r>
          </a:p>
          <a:p>
            <a:r>
              <a:rPr lang="cs-CZ" sz="3100" b="1" dirty="0" smtClean="0"/>
              <a:t>Šel tam </a:t>
            </a:r>
            <a:r>
              <a:rPr lang="cs-CZ" sz="3100" b="1" dirty="0" smtClean="0">
                <a:solidFill>
                  <a:srgbClr val="00B050"/>
                </a:solidFill>
              </a:rPr>
              <a:t>pro peníze</a:t>
            </a:r>
            <a:r>
              <a:rPr lang="cs-CZ" sz="3100" b="1" dirty="0" smtClean="0"/>
              <a:t>. Připil mu </a:t>
            </a:r>
            <a:r>
              <a:rPr lang="cs-CZ" sz="3100" b="1" dirty="0" smtClean="0">
                <a:solidFill>
                  <a:srgbClr val="00B050"/>
                </a:solidFill>
              </a:rPr>
              <a:t>na zdraví</a:t>
            </a:r>
            <a:r>
              <a:rPr lang="cs-CZ" sz="3100" b="1" dirty="0" smtClean="0"/>
              <a:t>.</a:t>
            </a:r>
          </a:p>
          <a:p>
            <a:endParaRPr lang="cs-CZ" sz="3100" b="1" dirty="0" smtClean="0"/>
          </a:p>
          <a:p>
            <a:r>
              <a:rPr lang="cs-CZ" sz="3100" b="1" dirty="0" smtClean="0"/>
              <a:t>Šel tam, aby si….</a:t>
            </a:r>
          </a:p>
        </p:txBody>
      </p:sp>
    </p:spTree>
    <p:extLst>
      <p:ext uri="{BB962C8B-B14F-4D97-AF65-F5344CB8AC3E}">
        <p14:creationId xmlns:p14="http://schemas.microsoft.com/office/powerpoint/2010/main" val="329213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6" y="188640"/>
            <a:ext cx="7772400" cy="705321"/>
          </a:xfrm>
        </p:spPr>
        <p:txBody>
          <a:bodyPr>
            <a:normAutofit/>
          </a:bodyPr>
          <a:lstStyle/>
          <a:p>
            <a:pPr algn="l"/>
            <a:r>
              <a:rPr lang="cs-CZ" sz="3600" b="1" dirty="0" smtClean="0">
                <a:solidFill>
                  <a:schemeClr val="bg1"/>
                </a:solidFill>
              </a:rPr>
              <a:t>Příslovečná určení</a:t>
            </a:r>
            <a:endParaRPr lang="cs-CZ" sz="3600" b="1" dirty="0">
              <a:solidFill>
                <a:schemeClr val="bg1"/>
              </a:solidFill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472008" y="980728"/>
            <a:ext cx="8348464" cy="5400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cs-CZ" sz="31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395536" y="1124744"/>
            <a:ext cx="8348464" cy="525658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marL="514350" indent="-514350"/>
            <a:r>
              <a:rPr lang="cs-CZ" sz="3100" b="1" dirty="0" smtClean="0">
                <a:solidFill>
                  <a:srgbClr val="FF0000"/>
                </a:solidFill>
              </a:rPr>
              <a:t>D. PU PŘÍČINNOSTI – PODMÍNKY</a:t>
            </a:r>
          </a:p>
          <a:p>
            <a:r>
              <a:rPr lang="cs-CZ" sz="3100" b="1" dirty="0" smtClean="0"/>
              <a:t>Otázka: </a:t>
            </a:r>
            <a:r>
              <a:rPr lang="cs-CZ" sz="3100" b="1" dirty="0" smtClean="0">
                <a:solidFill>
                  <a:srgbClr val="00B050"/>
                </a:solidFill>
              </a:rPr>
              <a:t>ZA JAKÉ PODMÍNKY?</a:t>
            </a:r>
          </a:p>
          <a:p>
            <a:r>
              <a:rPr lang="cs-CZ" sz="3100" b="1" dirty="0" smtClean="0"/>
              <a:t>Co vyjadřuje: </a:t>
            </a:r>
            <a:r>
              <a:rPr lang="cs-CZ" sz="3100" b="1" dirty="0" smtClean="0">
                <a:solidFill>
                  <a:srgbClr val="00B050"/>
                </a:solidFill>
              </a:rPr>
              <a:t>podmínku, na které závisí děj</a:t>
            </a:r>
          </a:p>
          <a:p>
            <a:pPr marL="514350" indent="-514350"/>
            <a:r>
              <a:rPr lang="cs-CZ" sz="3100" b="1" dirty="0" smtClean="0"/>
              <a:t>Využívá pouze předložkové pády.</a:t>
            </a:r>
          </a:p>
          <a:p>
            <a:pPr marL="514350" indent="-514350"/>
            <a:endParaRPr lang="cs-CZ" sz="3100" b="1" dirty="0" smtClean="0"/>
          </a:p>
          <a:p>
            <a:r>
              <a:rPr lang="cs-CZ" sz="3100" b="1" dirty="0" smtClean="0">
                <a:solidFill>
                  <a:srgbClr val="00B050"/>
                </a:solidFill>
              </a:rPr>
              <a:t>V případě </a:t>
            </a:r>
            <a:r>
              <a:rPr lang="cs-CZ" sz="3100" b="1" dirty="0" smtClean="0"/>
              <a:t>nehody volejte hasiče. Slíbil nám pomoc </a:t>
            </a:r>
            <a:r>
              <a:rPr lang="cs-CZ" sz="3100" b="1" dirty="0" smtClean="0">
                <a:solidFill>
                  <a:srgbClr val="00B050"/>
                </a:solidFill>
              </a:rPr>
              <a:t>pod podmínkou </a:t>
            </a:r>
            <a:r>
              <a:rPr lang="cs-CZ" sz="3100" b="1" dirty="0" smtClean="0"/>
              <a:t>diskrétnosti. </a:t>
            </a:r>
            <a:r>
              <a:rPr lang="cs-CZ" sz="3100" b="1" dirty="0" smtClean="0">
                <a:solidFill>
                  <a:srgbClr val="00B050"/>
                </a:solidFill>
              </a:rPr>
              <a:t>Při</a:t>
            </a:r>
            <a:r>
              <a:rPr lang="cs-CZ" sz="3100" b="1" dirty="0" smtClean="0"/>
              <a:t> tvých </a:t>
            </a:r>
            <a:r>
              <a:rPr lang="cs-CZ" sz="3100" b="1" dirty="0" smtClean="0">
                <a:solidFill>
                  <a:srgbClr val="00B050"/>
                </a:solidFill>
              </a:rPr>
              <a:t>schopnostech</a:t>
            </a:r>
            <a:r>
              <a:rPr lang="cs-CZ" sz="3100" b="1" dirty="0" smtClean="0"/>
              <a:t> bych se s tímto výsledkem nespokojil. </a:t>
            </a:r>
            <a:r>
              <a:rPr lang="cs-CZ" sz="3100" b="1" dirty="0" smtClean="0">
                <a:solidFill>
                  <a:srgbClr val="00B050"/>
                </a:solidFill>
              </a:rPr>
              <a:t>V případě </a:t>
            </a:r>
            <a:r>
              <a:rPr lang="cs-CZ" sz="3100" b="1" dirty="0" smtClean="0"/>
              <a:t>požáru rozbijte sklo.</a:t>
            </a:r>
          </a:p>
        </p:txBody>
      </p:sp>
    </p:spTree>
    <p:extLst>
      <p:ext uri="{BB962C8B-B14F-4D97-AF65-F5344CB8AC3E}">
        <p14:creationId xmlns:p14="http://schemas.microsoft.com/office/powerpoint/2010/main" val="329213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6" y="188640"/>
            <a:ext cx="7772400" cy="705321"/>
          </a:xfrm>
        </p:spPr>
        <p:txBody>
          <a:bodyPr>
            <a:normAutofit/>
          </a:bodyPr>
          <a:lstStyle/>
          <a:p>
            <a:pPr algn="l"/>
            <a:r>
              <a:rPr lang="cs-CZ" sz="3600" b="1" dirty="0" smtClean="0">
                <a:solidFill>
                  <a:schemeClr val="bg1"/>
                </a:solidFill>
              </a:rPr>
              <a:t>Příslovečná určení</a:t>
            </a:r>
            <a:endParaRPr lang="cs-CZ" sz="3600" b="1" dirty="0">
              <a:solidFill>
                <a:schemeClr val="bg1"/>
              </a:solidFill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472008" y="980728"/>
            <a:ext cx="8348464" cy="5400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cs-CZ" sz="31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395536" y="1124744"/>
            <a:ext cx="8348464" cy="525658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marL="514350" indent="-514350"/>
            <a:r>
              <a:rPr lang="cs-CZ" sz="3100" b="1" dirty="0" smtClean="0">
                <a:solidFill>
                  <a:srgbClr val="FF0000"/>
                </a:solidFill>
              </a:rPr>
              <a:t>D. PU PŘÍČINNOSTI – PŘÍPUSTKY</a:t>
            </a:r>
          </a:p>
          <a:p>
            <a:r>
              <a:rPr lang="cs-CZ" sz="3100" b="1" dirty="0" smtClean="0"/>
              <a:t>Otázka: </a:t>
            </a:r>
            <a:r>
              <a:rPr lang="cs-CZ" sz="3100" b="1" dirty="0" smtClean="0">
                <a:solidFill>
                  <a:srgbClr val="00B050"/>
                </a:solidFill>
              </a:rPr>
              <a:t>Navzdory čemu? Bez ohledu na co…</a:t>
            </a:r>
          </a:p>
          <a:p>
            <a:r>
              <a:rPr lang="cs-CZ" sz="3100" b="1" dirty="0" smtClean="0"/>
              <a:t>Co vyjadřuje: </a:t>
            </a:r>
            <a:r>
              <a:rPr lang="cs-CZ" sz="3100" b="1" dirty="0" smtClean="0">
                <a:solidFill>
                  <a:srgbClr val="00B050"/>
                </a:solidFill>
              </a:rPr>
              <a:t>okolnost, navzdory níž se realizuje děj</a:t>
            </a:r>
          </a:p>
          <a:p>
            <a:endParaRPr lang="cs-CZ" sz="3100" b="1" dirty="0" smtClean="0"/>
          </a:p>
          <a:p>
            <a:r>
              <a:rPr lang="cs-CZ" sz="3100" b="1" dirty="0" smtClean="0">
                <a:solidFill>
                  <a:srgbClr val="00B050"/>
                </a:solidFill>
              </a:rPr>
              <a:t>Proti</a:t>
            </a:r>
            <a:r>
              <a:rPr lang="cs-CZ" sz="3100" b="1" dirty="0" smtClean="0"/>
              <a:t> všem </a:t>
            </a:r>
            <a:r>
              <a:rPr lang="cs-CZ" sz="3100" b="1" dirty="0" smtClean="0">
                <a:solidFill>
                  <a:srgbClr val="00B050"/>
                </a:solidFill>
              </a:rPr>
              <a:t>očekáváním</a:t>
            </a:r>
            <a:r>
              <a:rPr lang="cs-CZ" sz="3100" b="1" dirty="0" smtClean="0"/>
              <a:t> vyhrál. Pustil se do práce </a:t>
            </a:r>
            <a:r>
              <a:rPr lang="cs-CZ" sz="3100" b="1" dirty="0" smtClean="0">
                <a:solidFill>
                  <a:srgbClr val="00B050"/>
                </a:solidFill>
              </a:rPr>
              <a:t>navzdory únavě</a:t>
            </a:r>
            <a:r>
              <a:rPr lang="cs-CZ" sz="3100" b="1" dirty="0" smtClean="0"/>
              <a:t>. Chodí ven </a:t>
            </a:r>
            <a:r>
              <a:rPr lang="cs-CZ" sz="3100" b="1" dirty="0" smtClean="0">
                <a:solidFill>
                  <a:srgbClr val="00B050"/>
                </a:solidFill>
              </a:rPr>
              <a:t>i za </a:t>
            </a:r>
            <a:r>
              <a:rPr lang="cs-CZ" sz="3100" b="1" dirty="0" smtClean="0"/>
              <a:t>špatného </a:t>
            </a:r>
            <a:r>
              <a:rPr lang="cs-CZ" sz="3100" b="1" dirty="0" smtClean="0">
                <a:solidFill>
                  <a:srgbClr val="00B050"/>
                </a:solidFill>
              </a:rPr>
              <a:t>počasí</a:t>
            </a:r>
            <a:r>
              <a:rPr lang="cs-CZ" sz="3100" b="1" dirty="0" smtClean="0"/>
              <a:t>. </a:t>
            </a:r>
            <a:r>
              <a:rPr lang="cs-CZ" sz="3100" b="1" dirty="0" smtClean="0">
                <a:solidFill>
                  <a:srgbClr val="00B050"/>
                </a:solidFill>
              </a:rPr>
              <a:t>Navzdory</a:t>
            </a:r>
            <a:r>
              <a:rPr lang="cs-CZ" sz="3100" b="1" dirty="0" smtClean="0"/>
              <a:t> velké </a:t>
            </a:r>
            <a:r>
              <a:rPr lang="cs-CZ" sz="3100" b="1" dirty="0" smtClean="0">
                <a:solidFill>
                  <a:srgbClr val="00B050"/>
                </a:solidFill>
              </a:rPr>
              <a:t>reklamě</a:t>
            </a:r>
            <a:r>
              <a:rPr lang="cs-CZ" sz="3100" b="1" dirty="0" smtClean="0"/>
              <a:t> film propadl.</a:t>
            </a:r>
          </a:p>
        </p:txBody>
      </p:sp>
    </p:spTree>
    <p:extLst>
      <p:ext uri="{BB962C8B-B14F-4D97-AF65-F5344CB8AC3E}">
        <p14:creationId xmlns:p14="http://schemas.microsoft.com/office/powerpoint/2010/main" val="329213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472008" y="980728"/>
            <a:ext cx="8348464" cy="54006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marL="742950" marR="0" lvl="0" indent="-74295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sz="5000" b="1" dirty="0" smtClean="0">
                <a:latin typeface="+mj-lt"/>
                <a:ea typeface="+mj-ea"/>
                <a:cs typeface="+mj-cs"/>
              </a:rPr>
              <a:t>JAZYKOVÝ PROSEMINÁŘ 2</a:t>
            </a:r>
          </a:p>
          <a:p>
            <a:pPr marL="742950" marR="0" lvl="0" indent="-74295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cs-CZ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Kamil Kopecký</a:t>
            </a:r>
          </a:p>
          <a:p>
            <a:pPr marL="742950" marR="0" lvl="0" indent="-74295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cs-CZ" sz="3200" dirty="0">
              <a:latin typeface="+mj-lt"/>
              <a:ea typeface="+mj-ea"/>
              <a:cs typeface="+mj-cs"/>
            </a:endParaRPr>
          </a:p>
          <a:p>
            <a:pPr marL="742950" marR="0" lvl="0" indent="-74295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cs-CZ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LEKCE 5</a:t>
            </a:r>
          </a:p>
          <a:p>
            <a:pPr marL="742950" marR="0" lvl="0" indent="-74295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sz="3200" noProof="0" dirty="0" smtClean="0">
                <a:latin typeface="+mj-lt"/>
                <a:ea typeface="+mj-ea"/>
                <a:cs typeface="+mj-cs"/>
              </a:rPr>
              <a:t>DOPLNĚK</a:t>
            </a:r>
            <a:endParaRPr kumimoji="0" lang="cs-CZ" sz="32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6" y="188640"/>
            <a:ext cx="7772400" cy="705321"/>
          </a:xfrm>
        </p:spPr>
        <p:txBody>
          <a:bodyPr>
            <a:normAutofit/>
          </a:bodyPr>
          <a:lstStyle/>
          <a:p>
            <a:pPr algn="l"/>
            <a:r>
              <a:rPr lang="cs-CZ" sz="3600" b="1" dirty="0" smtClean="0">
                <a:solidFill>
                  <a:schemeClr val="bg1"/>
                </a:solidFill>
              </a:rPr>
              <a:t>DOPLNĚK</a:t>
            </a:r>
            <a:endParaRPr lang="cs-CZ" sz="3600" b="1" dirty="0">
              <a:solidFill>
                <a:schemeClr val="bg1"/>
              </a:solidFill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472008" y="980728"/>
            <a:ext cx="8348464" cy="5400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cs-CZ" sz="31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Nadpis 1"/>
          <p:cNvSpPr txBox="1">
            <a:spLocks/>
          </p:cNvSpPr>
          <p:nvPr/>
        </p:nvSpPr>
        <p:spPr>
          <a:xfrm>
            <a:off x="395536" y="1124744"/>
            <a:ext cx="8348464" cy="345638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cs-CZ" sz="31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Co o něm víme?</a:t>
            </a:r>
            <a:endParaRPr lang="cs-CZ" sz="3100" b="1" baseline="0" dirty="0" smtClean="0">
              <a:latin typeface="+mj-lt"/>
              <a:ea typeface="+mj-ea"/>
              <a:cs typeface="+mj-cs"/>
            </a:endParaRP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cs-CZ" sz="31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146" name="Picture 2" descr="http://en.hdyo.org/assets/ask-question-2-fb180173e13f21ad6ae73ba29b08cd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945232"/>
            <a:ext cx="5652120" cy="5652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6" y="188640"/>
            <a:ext cx="7772400" cy="705321"/>
          </a:xfrm>
        </p:spPr>
        <p:txBody>
          <a:bodyPr>
            <a:normAutofit/>
          </a:bodyPr>
          <a:lstStyle/>
          <a:p>
            <a:pPr algn="l"/>
            <a:r>
              <a:rPr lang="cs-CZ" sz="3600" b="1" dirty="0" smtClean="0">
                <a:solidFill>
                  <a:schemeClr val="bg1"/>
                </a:solidFill>
              </a:rPr>
              <a:t>Najdi doplňky.</a:t>
            </a:r>
            <a:endParaRPr lang="cs-CZ" sz="3600" b="1" dirty="0">
              <a:solidFill>
                <a:schemeClr val="bg1"/>
              </a:solidFill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472008" y="980728"/>
            <a:ext cx="8348464" cy="5400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cs-CZ" sz="31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395536" y="1124744"/>
            <a:ext cx="8348464" cy="525658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cs-CZ" sz="3100" b="1" dirty="0" smtClean="0"/>
              <a:t>Ovoce jíme umyté.</a:t>
            </a:r>
          </a:p>
          <a:p>
            <a:r>
              <a:rPr lang="cs-CZ" sz="3100" b="1" dirty="0" smtClean="0"/>
              <a:t>Chlapci běhali bosi.</a:t>
            </a:r>
          </a:p>
          <a:p>
            <a:r>
              <a:rPr lang="cs-CZ" sz="3100" b="1" dirty="0" smtClean="0"/>
              <a:t>Zvolili Jiřího králem.</a:t>
            </a:r>
          </a:p>
          <a:p>
            <a:r>
              <a:rPr lang="cs-CZ" sz="3100" b="1" dirty="0" smtClean="0"/>
              <a:t>Pavel sedí zadumán.</a:t>
            </a:r>
          </a:p>
          <a:p>
            <a:r>
              <a:rPr lang="cs-CZ" sz="3100" b="1" dirty="0" smtClean="0"/>
              <a:t>Slyším Pavla zpívat.</a:t>
            </a:r>
          </a:p>
          <a:p>
            <a:r>
              <a:rPr lang="cs-CZ" sz="3100" b="1" dirty="0" smtClean="0"/>
              <a:t>Ukázal se jako zrádce.</a:t>
            </a:r>
          </a:p>
          <a:p>
            <a:r>
              <a:rPr lang="cs-CZ" sz="3100" b="1" dirty="0" smtClean="0"/>
              <a:t>Cítil se šťasten.</a:t>
            </a:r>
          </a:p>
          <a:p>
            <a:r>
              <a:rPr lang="cs-CZ" sz="3100" b="1" dirty="0" smtClean="0"/>
              <a:t>Neviděl ji plakat.</a:t>
            </a:r>
          </a:p>
          <a:p>
            <a:r>
              <a:rPr lang="cs-CZ" sz="3100" b="1" dirty="0" smtClean="0"/>
              <a:t>Bratr to udělal sám.</a:t>
            </a:r>
          </a:p>
          <a:p>
            <a:r>
              <a:rPr lang="cs-CZ" sz="3100" b="1" dirty="0" smtClean="0"/>
              <a:t>Turisté se cítili unaveni.</a:t>
            </a:r>
          </a:p>
          <a:p>
            <a:endParaRPr lang="cs-CZ" sz="3100" b="1" dirty="0" smtClean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13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6" y="188640"/>
            <a:ext cx="7772400" cy="705321"/>
          </a:xfrm>
        </p:spPr>
        <p:txBody>
          <a:bodyPr>
            <a:normAutofit/>
          </a:bodyPr>
          <a:lstStyle/>
          <a:p>
            <a:pPr algn="l"/>
            <a:r>
              <a:rPr lang="cs-CZ" sz="3600" b="1" dirty="0" smtClean="0">
                <a:solidFill>
                  <a:schemeClr val="bg1"/>
                </a:solidFill>
              </a:rPr>
              <a:t>Najdi doplňky.</a:t>
            </a:r>
            <a:endParaRPr lang="cs-CZ" sz="3600" b="1" dirty="0">
              <a:solidFill>
                <a:schemeClr val="bg1"/>
              </a:solidFill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472008" y="980728"/>
            <a:ext cx="8348464" cy="5400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cs-CZ" sz="31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395536" y="1124744"/>
            <a:ext cx="8348464" cy="525658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cs-CZ" sz="3100" b="1" dirty="0" smtClean="0"/>
              <a:t>Ovoce jíme </a:t>
            </a:r>
            <a:r>
              <a:rPr lang="cs-CZ" sz="3100" b="1" dirty="0" smtClean="0">
                <a:solidFill>
                  <a:srgbClr val="7030A0"/>
                </a:solidFill>
              </a:rPr>
              <a:t>umyté</a:t>
            </a:r>
            <a:r>
              <a:rPr lang="cs-CZ" sz="3100" b="1" dirty="0" smtClean="0"/>
              <a:t>.</a:t>
            </a:r>
          </a:p>
          <a:p>
            <a:r>
              <a:rPr lang="cs-CZ" sz="3100" b="1" dirty="0" smtClean="0"/>
              <a:t>Chlapci běhali </a:t>
            </a:r>
            <a:r>
              <a:rPr lang="cs-CZ" sz="3100" b="1" dirty="0" smtClean="0">
                <a:solidFill>
                  <a:srgbClr val="7030A0"/>
                </a:solidFill>
              </a:rPr>
              <a:t>bosi</a:t>
            </a:r>
            <a:r>
              <a:rPr lang="cs-CZ" sz="3100" b="1" dirty="0" smtClean="0"/>
              <a:t>.</a:t>
            </a:r>
          </a:p>
          <a:p>
            <a:r>
              <a:rPr lang="cs-CZ" sz="3100" b="1" dirty="0" smtClean="0"/>
              <a:t>Zvolili Jiřího </a:t>
            </a:r>
            <a:r>
              <a:rPr lang="cs-CZ" sz="3100" b="1" dirty="0" smtClean="0">
                <a:solidFill>
                  <a:srgbClr val="7030A0"/>
                </a:solidFill>
              </a:rPr>
              <a:t>králem</a:t>
            </a:r>
            <a:r>
              <a:rPr lang="cs-CZ" sz="3100" b="1" dirty="0" smtClean="0"/>
              <a:t>.</a:t>
            </a:r>
          </a:p>
          <a:p>
            <a:r>
              <a:rPr lang="cs-CZ" sz="3100" b="1" dirty="0" smtClean="0"/>
              <a:t>Pavel sedí </a:t>
            </a:r>
            <a:r>
              <a:rPr lang="cs-CZ" sz="3100" b="1" dirty="0" smtClean="0">
                <a:solidFill>
                  <a:srgbClr val="7030A0"/>
                </a:solidFill>
              </a:rPr>
              <a:t>zadumán</a:t>
            </a:r>
            <a:r>
              <a:rPr lang="cs-CZ" sz="3100" b="1" dirty="0" smtClean="0"/>
              <a:t>.</a:t>
            </a:r>
          </a:p>
          <a:p>
            <a:r>
              <a:rPr lang="cs-CZ" sz="3100" b="1" dirty="0" smtClean="0"/>
              <a:t>Slyším Pavla </a:t>
            </a:r>
            <a:r>
              <a:rPr lang="cs-CZ" sz="3100" b="1" dirty="0" smtClean="0">
                <a:solidFill>
                  <a:srgbClr val="7030A0"/>
                </a:solidFill>
              </a:rPr>
              <a:t>zpívat</a:t>
            </a:r>
            <a:r>
              <a:rPr lang="cs-CZ" sz="3100" b="1" dirty="0" smtClean="0"/>
              <a:t>.</a:t>
            </a:r>
          </a:p>
          <a:p>
            <a:r>
              <a:rPr lang="cs-CZ" sz="3100" b="1" dirty="0" smtClean="0"/>
              <a:t>Ukázal se </a:t>
            </a:r>
            <a:r>
              <a:rPr lang="cs-CZ" sz="3100" b="1" dirty="0" smtClean="0">
                <a:solidFill>
                  <a:srgbClr val="7030A0"/>
                </a:solidFill>
              </a:rPr>
              <a:t>jako zrádce</a:t>
            </a:r>
            <a:r>
              <a:rPr lang="cs-CZ" sz="3100" b="1" dirty="0" smtClean="0"/>
              <a:t>.</a:t>
            </a:r>
          </a:p>
          <a:p>
            <a:r>
              <a:rPr lang="cs-CZ" sz="3100" b="1" dirty="0" smtClean="0"/>
              <a:t>Cítil se </a:t>
            </a:r>
            <a:r>
              <a:rPr lang="cs-CZ" sz="3100" b="1" dirty="0" smtClean="0">
                <a:solidFill>
                  <a:srgbClr val="7030A0"/>
                </a:solidFill>
              </a:rPr>
              <a:t>šťasten</a:t>
            </a:r>
            <a:r>
              <a:rPr lang="cs-CZ" sz="3100" b="1" dirty="0" smtClean="0"/>
              <a:t>.</a:t>
            </a:r>
          </a:p>
          <a:p>
            <a:r>
              <a:rPr lang="cs-CZ" sz="3100" b="1" dirty="0" smtClean="0"/>
              <a:t>Neviděl ji </a:t>
            </a:r>
            <a:r>
              <a:rPr lang="cs-CZ" sz="3100" b="1" dirty="0" smtClean="0">
                <a:solidFill>
                  <a:srgbClr val="7030A0"/>
                </a:solidFill>
              </a:rPr>
              <a:t>plakat</a:t>
            </a:r>
            <a:r>
              <a:rPr lang="cs-CZ" sz="3100" b="1" dirty="0" smtClean="0"/>
              <a:t>.</a:t>
            </a:r>
          </a:p>
          <a:p>
            <a:r>
              <a:rPr lang="cs-CZ" sz="3100" b="1" dirty="0" smtClean="0"/>
              <a:t>Bratr to udělal </a:t>
            </a:r>
            <a:r>
              <a:rPr lang="cs-CZ" sz="3100" b="1" dirty="0" smtClean="0">
                <a:solidFill>
                  <a:srgbClr val="7030A0"/>
                </a:solidFill>
              </a:rPr>
              <a:t>sám</a:t>
            </a:r>
            <a:r>
              <a:rPr lang="cs-CZ" sz="3100" b="1" dirty="0" smtClean="0"/>
              <a:t>.</a:t>
            </a:r>
          </a:p>
          <a:p>
            <a:r>
              <a:rPr lang="cs-CZ" sz="3100" b="1" dirty="0" smtClean="0"/>
              <a:t>Turisté se cítili </a:t>
            </a:r>
            <a:r>
              <a:rPr lang="cs-CZ" sz="3100" b="1" dirty="0" smtClean="0">
                <a:solidFill>
                  <a:srgbClr val="7030A0"/>
                </a:solidFill>
              </a:rPr>
              <a:t>unaveni</a:t>
            </a:r>
            <a:r>
              <a:rPr lang="cs-CZ" sz="3100" b="1" dirty="0" smtClean="0"/>
              <a:t>.</a:t>
            </a:r>
          </a:p>
          <a:p>
            <a:endParaRPr lang="cs-CZ" sz="3100" b="1" dirty="0" smtClean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13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44016" y="188640"/>
            <a:ext cx="7772400" cy="705321"/>
          </a:xfrm>
        </p:spPr>
        <p:txBody>
          <a:bodyPr>
            <a:normAutofit/>
          </a:bodyPr>
          <a:lstStyle/>
          <a:p>
            <a:pPr algn="l"/>
            <a:r>
              <a:rPr lang="cs-CZ" sz="3600" b="1" dirty="0" smtClean="0">
                <a:solidFill>
                  <a:schemeClr val="bg1"/>
                </a:solidFill>
              </a:rPr>
              <a:t>Řešení</a:t>
            </a:r>
            <a:endParaRPr lang="cs-CZ" sz="3600" b="1" dirty="0">
              <a:solidFill>
                <a:schemeClr val="bg1"/>
              </a:solidFill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472008" y="980728"/>
            <a:ext cx="8348464" cy="5400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cs-CZ" sz="31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Nadpis 1"/>
          <p:cNvSpPr txBox="1">
            <a:spLocks/>
          </p:cNvSpPr>
          <p:nvPr/>
        </p:nvSpPr>
        <p:spPr>
          <a:xfrm>
            <a:off x="539552" y="1124744"/>
            <a:ext cx="8348464" cy="5400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85000" lnSpcReduction="20000"/>
          </a:bodyPr>
          <a:lstStyle/>
          <a:p>
            <a:pPr lvl="0">
              <a:spcBef>
                <a:spcPct val="0"/>
              </a:spcBef>
            </a:pPr>
            <a:r>
              <a:rPr kumimoji="0" lang="cs-CZ" sz="3100" b="1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Dům</a:t>
            </a:r>
            <a:r>
              <a:rPr kumimoji="0" lang="cs-CZ" sz="3100" b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stojí v</a:t>
            </a:r>
            <a:r>
              <a:rPr kumimoji="0" lang="cs-CZ" sz="3100" b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zahradě.</a:t>
            </a:r>
          </a:p>
          <a:p>
            <a:pPr lvl="0">
              <a:spcBef>
                <a:spcPct val="0"/>
              </a:spcBef>
            </a:pPr>
            <a:r>
              <a:rPr lang="cs-CZ" sz="3100" b="1" noProof="0" dirty="0" smtClean="0">
                <a:latin typeface="+mj-lt"/>
                <a:ea typeface="+mj-ea"/>
                <a:cs typeface="+mj-cs"/>
              </a:rPr>
              <a:t>Nebylo tam ani </a:t>
            </a:r>
            <a:r>
              <a:rPr lang="cs-CZ" sz="3100" b="1" noProof="0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človíčka</a:t>
            </a:r>
            <a:r>
              <a:rPr lang="cs-CZ" sz="3100" b="1" noProof="0" dirty="0" smtClean="0">
                <a:latin typeface="+mj-lt"/>
                <a:ea typeface="+mj-ea"/>
                <a:cs typeface="+mj-cs"/>
              </a:rPr>
              <a:t>.</a:t>
            </a:r>
            <a:r>
              <a:rPr kumimoji="0" lang="cs-CZ" sz="3100" b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br>
              <a:rPr kumimoji="0" lang="cs-CZ" sz="3100" b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cs-CZ" sz="3100" b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Nezaznělo ani </a:t>
            </a:r>
            <a:r>
              <a:rPr kumimoji="0" lang="cs-CZ" sz="3100" b="1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slova</a:t>
            </a:r>
            <a:r>
              <a:rPr kumimoji="0" lang="cs-CZ" sz="3100" b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o dřívější dohodě. </a:t>
            </a:r>
            <a:br>
              <a:rPr kumimoji="0" lang="cs-CZ" sz="3100" b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cs-CZ" sz="3100" b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V potoce ubylo </a:t>
            </a:r>
            <a:r>
              <a:rPr kumimoji="0" lang="cs-CZ" sz="3100" b="1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vody</a:t>
            </a:r>
            <a:r>
              <a:rPr kumimoji="0" lang="cs-CZ" sz="3100" b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. </a:t>
            </a:r>
            <a:r>
              <a:rPr kumimoji="0" lang="cs-CZ" sz="3100" b="1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(genitiv partitivní)</a:t>
            </a:r>
            <a:r>
              <a:rPr kumimoji="0" lang="cs-CZ" sz="3100" b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cs-CZ" sz="3100" b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cs-CZ" sz="3100" b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Na drátě sedělo pět </a:t>
            </a:r>
            <a:r>
              <a:rPr kumimoji="0" lang="cs-CZ" sz="3100" b="1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vrabců</a:t>
            </a:r>
            <a:r>
              <a:rPr kumimoji="0" lang="cs-CZ" sz="3100" b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. </a:t>
            </a:r>
            <a:r>
              <a:rPr kumimoji="0" lang="cs-CZ" sz="3100" b="1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(genitiv numerativní) </a:t>
            </a:r>
            <a:r>
              <a:rPr kumimoji="0" lang="cs-CZ" sz="3100" b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cs-CZ" sz="3100" b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cs-CZ" sz="3100" b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Přisypal si cukru. </a:t>
            </a:r>
            <a:r>
              <a:rPr kumimoji="0" lang="cs-CZ" sz="3100" b="1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(On)</a:t>
            </a:r>
            <a:r>
              <a:rPr kumimoji="0" lang="cs-CZ" sz="3100" b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br>
              <a:rPr kumimoji="0" lang="cs-CZ" sz="3100" b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cs-CZ" sz="3100" b="1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Oni</a:t>
            </a:r>
            <a:r>
              <a:rPr kumimoji="0" lang="cs-CZ" sz="3100" b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nám to slíbili. </a:t>
            </a:r>
            <a:br>
              <a:rPr kumimoji="0" lang="cs-CZ" sz="3100" b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cs-CZ" sz="3100" b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„</a:t>
            </a:r>
            <a:r>
              <a:rPr kumimoji="0" lang="cs-CZ" sz="3100" b="1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Několik</a:t>
            </a:r>
            <a:r>
              <a:rPr kumimoji="0" lang="cs-CZ" sz="3100" b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“ je číslovka neurčitá. </a:t>
            </a:r>
            <a:br>
              <a:rPr kumimoji="0" lang="cs-CZ" sz="3100" b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cs-CZ" sz="3200" b="1" dirty="0" smtClean="0">
                <a:solidFill>
                  <a:srgbClr val="00B050"/>
                </a:solidFill>
                <a:latin typeface="+mj-lt"/>
              </a:rPr>
              <a:t>Kritizovat</a:t>
            </a:r>
            <a:r>
              <a:rPr lang="cs-CZ" sz="3200" b="1" dirty="0" smtClean="0">
                <a:latin typeface="+mj-lt"/>
              </a:rPr>
              <a:t> </a:t>
            </a:r>
            <a:r>
              <a:rPr lang="cs-CZ" sz="3200" b="1" dirty="0">
                <a:latin typeface="+mj-lt"/>
              </a:rPr>
              <a:t>je někdy snadné. </a:t>
            </a:r>
            <a:r>
              <a:rPr lang="cs-CZ" sz="3200" b="1" dirty="0" smtClean="0">
                <a:latin typeface="+mj-lt"/>
              </a:rPr>
              <a:t/>
            </a:r>
            <a:br>
              <a:rPr lang="cs-CZ" sz="3200" b="1" dirty="0" smtClean="0">
                <a:latin typeface="+mj-lt"/>
              </a:rPr>
            </a:br>
            <a:r>
              <a:rPr lang="cs-CZ" sz="3200" b="1" dirty="0" smtClean="0">
                <a:latin typeface="+mj-lt"/>
              </a:rPr>
              <a:t>Ze </a:t>
            </a:r>
            <a:r>
              <a:rPr lang="cs-CZ" sz="3200" b="1" dirty="0">
                <a:latin typeface="+mj-lt"/>
              </a:rPr>
              <a:t>sálu se ozvalo jednohlasné „</a:t>
            </a:r>
            <a:r>
              <a:rPr lang="cs-CZ" sz="3200" b="1" dirty="0">
                <a:solidFill>
                  <a:srgbClr val="00B050"/>
                </a:solidFill>
                <a:latin typeface="+mj-lt"/>
              </a:rPr>
              <a:t>fuj</a:t>
            </a:r>
            <a:r>
              <a:rPr lang="cs-CZ" sz="3200" b="1" dirty="0">
                <a:latin typeface="+mj-lt"/>
              </a:rPr>
              <a:t>“. </a:t>
            </a:r>
            <a:r>
              <a:rPr lang="cs-CZ" sz="3200" b="1" dirty="0" smtClean="0">
                <a:latin typeface="+mj-lt"/>
              </a:rPr>
              <a:t/>
            </a:r>
            <a:br>
              <a:rPr lang="cs-CZ" sz="3200" b="1" dirty="0" smtClean="0">
                <a:latin typeface="+mj-lt"/>
              </a:rPr>
            </a:br>
            <a:r>
              <a:rPr lang="cs-CZ" sz="3200" b="1" dirty="0" smtClean="0">
                <a:latin typeface="+mj-lt"/>
              </a:rPr>
              <a:t>To </a:t>
            </a:r>
            <a:r>
              <a:rPr lang="cs-CZ" sz="3200" b="1" dirty="0">
                <a:latin typeface="+mj-lt"/>
              </a:rPr>
              <a:t>tvoje věčné „</a:t>
            </a:r>
            <a:r>
              <a:rPr lang="cs-CZ" sz="3200" b="1" dirty="0">
                <a:solidFill>
                  <a:srgbClr val="00B050"/>
                </a:solidFill>
                <a:latin typeface="+mj-lt"/>
              </a:rPr>
              <a:t>možná</a:t>
            </a:r>
            <a:r>
              <a:rPr lang="cs-CZ" sz="3200" b="1" dirty="0">
                <a:latin typeface="+mj-lt"/>
              </a:rPr>
              <a:t>“ už mě rozčiluje. </a:t>
            </a:r>
            <a:r>
              <a:rPr lang="cs-CZ" sz="3200" b="1" dirty="0" smtClean="0">
                <a:latin typeface="+mj-lt"/>
              </a:rPr>
              <a:t/>
            </a:r>
            <a:br>
              <a:rPr lang="cs-CZ" sz="3200" b="1" dirty="0" smtClean="0">
                <a:latin typeface="+mj-lt"/>
              </a:rPr>
            </a:br>
            <a:r>
              <a:rPr lang="cs-CZ" sz="3200" b="1" dirty="0" smtClean="0">
                <a:latin typeface="+mj-lt"/>
              </a:rPr>
              <a:t>Není </a:t>
            </a:r>
            <a:r>
              <a:rPr lang="cs-CZ" sz="3200" b="1" dirty="0">
                <a:latin typeface="+mj-lt"/>
              </a:rPr>
              <a:t>dalších </a:t>
            </a:r>
            <a:r>
              <a:rPr lang="cs-CZ" sz="3200" b="1" dirty="0">
                <a:solidFill>
                  <a:srgbClr val="00B050"/>
                </a:solidFill>
                <a:latin typeface="+mj-lt"/>
              </a:rPr>
              <a:t>připomínek</a:t>
            </a:r>
            <a:r>
              <a:rPr lang="cs-CZ" sz="3200" b="1" dirty="0">
                <a:latin typeface="+mj-lt"/>
              </a:rPr>
              <a:t>. </a:t>
            </a:r>
            <a:r>
              <a:rPr lang="cs-CZ" sz="3200" b="1" dirty="0" smtClean="0">
                <a:latin typeface="+mj-lt"/>
              </a:rPr>
              <a:t/>
            </a:r>
            <a:br>
              <a:rPr lang="cs-CZ" sz="3200" b="1" dirty="0" smtClean="0">
                <a:latin typeface="+mj-lt"/>
              </a:rPr>
            </a:br>
            <a:r>
              <a:rPr lang="cs-CZ" sz="3200" b="1" dirty="0" smtClean="0">
                <a:latin typeface="+mj-lt"/>
              </a:rPr>
              <a:t>Rodičům </a:t>
            </a:r>
            <a:r>
              <a:rPr lang="cs-CZ" sz="3200" b="1" dirty="0">
                <a:latin typeface="+mj-lt"/>
              </a:rPr>
              <a:t>přibylo </a:t>
            </a:r>
            <a:r>
              <a:rPr lang="cs-CZ" sz="3200" b="1" dirty="0">
                <a:solidFill>
                  <a:srgbClr val="00B050"/>
                </a:solidFill>
                <a:latin typeface="+mj-lt"/>
              </a:rPr>
              <a:t>starostí</a:t>
            </a:r>
            <a:r>
              <a:rPr lang="cs-CZ" sz="3200" b="1" dirty="0">
                <a:latin typeface="+mj-lt"/>
              </a:rPr>
              <a:t>. </a:t>
            </a:r>
            <a:r>
              <a:rPr lang="cs-CZ" sz="3200" b="1" dirty="0" smtClean="0">
                <a:latin typeface="+mj-lt"/>
              </a:rPr>
              <a:t/>
            </a:r>
            <a:br>
              <a:rPr lang="cs-CZ" sz="3200" b="1" dirty="0" smtClean="0">
                <a:latin typeface="+mj-lt"/>
              </a:rPr>
            </a:br>
            <a:r>
              <a:rPr lang="cs-CZ" sz="3200" b="1" dirty="0" smtClean="0">
                <a:latin typeface="+mj-lt"/>
              </a:rPr>
              <a:t>Sněží</a:t>
            </a:r>
            <a:r>
              <a:rPr lang="cs-CZ" sz="3200" b="1" dirty="0">
                <a:latin typeface="+mj-lt"/>
              </a:rPr>
              <a:t>. Celou noc venku pršelo. </a:t>
            </a:r>
            <a:r>
              <a:rPr lang="cs-CZ" sz="3200" b="1" dirty="0" smtClean="0">
                <a:solidFill>
                  <a:srgbClr val="7030A0"/>
                </a:solidFill>
                <a:latin typeface="+mj-lt"/>
              </a:rPr>
              <a:t>(jednočlenné/</a:t>
            </a:r>
            <a:r>
              <a:rPr lang="cs-CZ" sz="3200" b="1" dirty="0" err="1" smtClean="0">
                <a:solidFill>
                  <a:srgbClr val="7030A0"/>
                </a:solidFill>
                <a:latin typeface="+mj-lt"/>
              </a:rPr>
              <a:t>bezp</a:t>
            </a:r>
            <a:r>
              <a:rPr lang="cs-CZ" sz="3200" b="1" dirty="0">
                <a:solidFill>
                  <a:srgbClr val="7030A0"/>
                </a:solidFill>
                <a:latin typeface="+mj-lt"/>
              </a:rPr>
              <a:t>.</a:t>
            </a:r>
            <a:r>
              <a:rPr lang="cs-CZ" sz="3200" b="1" dirty="0" smtClean="0">
                <a:solidFill>
                  <a:srgbClr val="7030A0"/>
                </a:solidFill>
                <a:latin typeface="+mj-lt"/>
              </a:rPr>
              <a:t> věty)</a:t>
            </a:r>
            <a:br>
              <a:rPr lang="cs-CZ" sz="3200" b="1" dirty="0" smtClean="0">
                <a:solidFill>
                  <a:srgbClr val="7030A0"/>
                </a:solidFill>
                <a:latin typeface="+mj-lt"/>
              </a:rPr>
            </a:br>
            <a:r>
              <a:rPr lang="cs-CZ" sz="3200" b="1" dirty="0" smtClean="0">
                <a:solidFill>
                  <a:srgbClr val="00B050"/>
                </a:solidFill>
                <a:latin typeface="+mj-lt"/>
              </a:rPr>
              <a:t>U </a:t>
            </a:r>
            <a:r>
              <a:rPr lang="cs-CZ" sz="3200" b="1" dirty="0">
                <a:solidFill>
                  <a:srgbClr val="00B050"/>
                </a:solidFill>
                <a:latin typeface="+mj-lt"/>
              </a:rPr>
              <a:t>Nováků </a:t>
            </a:r>
            <a:r>
              <a:rPr lang="cs-CZ" sz="3200" b="1" dirty="0">
                <a:latin typeface="+mj-lt"/>
              </a:rPr>
              <a:t>budou mít miminko.</a:t>
            </a:r>
            <a:endParaRPr lang="cs-CZ" sz="3100" b="1" baseline="0" dirty="0" smtClean="0">
              <a:latin typeface="+mj-lt"/>
              <a:ea typeface="+mj-ea"/>
              <a:cs typeface="+mj-cs"/>
            </a:endParaRP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cs-CZ" sz="31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6" y="188640"/>
            <a:ext cx="7772400" cy="705321"/>
          </a:xfrm>
        </p:spPr>
        <p:txBody>
          <a:bodyPr>
            <a:normAutofit/>
          </a:bodyPr>
          <a:lstStyle/>
          <a:p>
            <a:pPr algn="l"/>
            <a:r>
              <a:rPr lang="cs-CZ" sz="3600" b="1" dirty="0" smtClean="0">
                <a:solidFill>
                  <a:schemeClr val="bg1"/>
                </a:solidFill>
              </a:rPr>
              <a:t>Doplněk</a:t>
            </a:r>
            <a:endParaRPr lang="cs-CZ" sz="3600" b="1" dirty="0">
              <a:solidFill>
                <a:schemeClr val="bg1"/>
              </a:solidFill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472008" y="980728"/>
            <a:ext cx="8348464" cy="5400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cs-CZ" sz="31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395536" y="1124744"/>
            <a:ext cx="8348464" cy="525658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cs-CZ" sz="3100" b="1" dirty="0" smtClean="0"/>
              <a:t>Doplněk je větný člen, který se vztahuje ke </a:t>
            </a:r>
            <a:r>
              <a:rPr lang="cs-CZ" sz="3100" b="1" dirty="0" smtClean="0">
                <a:solidFill>
                  <a:srgbClr val="7030A0"/>
                </a:solidFill>
              </a:rPr>
              <a:t>slovesně-jmennému</a:t>
            </a:r>
            <a:r>
              <a:rPr lang="cs-CZ" sz="3100" b="1" dirty="0" smtClean="0"/>
              <a:t> či </a:t>
            </a:r>
            <a:r>
              <a:rPr lang="cs-CZ" sz="3100" b="1" dirty="0" smtClean="0">
                <a:solidFill>
                  <a:srgbClr val="7030A0"/>
                </a:solidFill>
              </a:rPr>
              <a:t>slovesnému přísudku </a:t>
            </a:r>
            <a:r>
              <a:rPr lang="cs-CZ" sz="3100" b="1" dirty="0" smtClean="0"/>
              <a:t>a zároveň ke jménu ve funkci </a:t>
            </a:r>
            <a:r>
              <a:rPr lang="cs-CZ" sz="3100" b="1" dirty="0" smtClean="0">
                <a:solidFill>
                  <a:srgbClr val="7030A0"/>
                </a:solidFill>
              </a:rPr>
              <a:t>podmětu či předmětu</a:t>
            </a:r>
            <a:r>
              <a:rPr lang="cs-CZ" sz="3100" b="1" dirty="0" smtClean="0"/>
              <a:t>.</a:t>
            </a:r>
          </a:p>
          <a:p>
            <a:endParaRPr lang="cs-CZ" sz="3100" b="1" dirty="0" smtClean="0"/>
          </a:p>
          <a:p>
            <a:r>
              <a:rPr lang="cs-CZ" sz="3100" b="1" dirty="0" smtClean="0"/>
              <a:t>Typy doplňku (dle vazby):</a:t>
            </a:r>
            <a:br>
              <a:rPr lang="cs-CZ" sz="3100" b="1" dirty="0" smtClean="0"/>
            </a:br>
            <a:r>
              <a:rPr lang="cs-CZ" sz="3100" b="1" dirty="0" smtClean="0"/>
              <a:t>1. Subjektový (Chlapci běhali </a:t>
            </a:r>
            <a:r>
              <a:rPr lang="cs-CZ" sz="3100" b="1" dirty="0" smtClean="0">
                <a:solidFill>
                  <a:srgbClr val="7030A0"/>
                </a:solidFill>
              </a:rPr>
              <a:t>bosi</a:t>
            </a:r>
            <a:r>
              <a:rPr lang="cs-CZ" sz="3100" b="1" dirty="0" smtClean="0"/>
              <a:t>.)</a:t>
            </a:r>
            <a:br>
              <a:rPr lang="cs-CZ" sz="3100" b="1" dirty="0" smtClean="0"/>
            </a:br>
            <a:r>
              <a:rPr lang="cs-CZ" sz="3100" b="1" dirty="0" smtClean="0"/>
              <a:t>2. Objektový (Vrátil knihu </a:t>
            </a:r>
            <a:r>
              <a:rPr lang="cs-CZ" sz="3100" b="1" dirty="0" smtClean="0">
                <a:solidFill>
                  <a:srgbClr val="7030A0"/>
                </a:solidFill>
              </a:rPr>
              <a:t>nepřečteno</a:t>
            </a:r>
            <a:r>
              <a:rPr lang="cs-CZ" sz="3100" b="1" dirty="0" smtClean="0"/>
              <a:t>u.)</a:t>
            </a:r>
          </a:p>
          <a:p>
            <a:endParaRPr lang="cs-CZ" sz="3100" b="1" dirty="0" smtClean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13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6" y="188640"/>
            <a:ext cx="7772400" cy="705321"/>
          </a:xfrm>
        </p:spPr>
        <p:txBody>
          <a:bodyPr>
            <a:normAutofit/>
          </a:bodyPr>
          <a:lstStyle/>
          <a:p>
            <a:pPr algn="l"/>
            <a:r>
              <a:rPr lang="cs-CZ" sz="3600" b="1" dirty="0" smtClean="0">
                <a:solidFill>
                  <a:schemeClr val="bg1"/>
                </a:solidFill>
              </a:rPr>
              <a:t>Doplněk – formy vyjádření</a:t>
            </a:r>
            <a:endParaRPr lang="cs-CZ" sz="3600" b="1" dirty="0">
              <a:solidFill>
                <a:schemeClr val="bg1"/>
              </a:solidFill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472008" y="980728"/>
            <a:ext cx="8348464" cy="5400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cs-CZ" sz="31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395536" y="1124744"/>
            <a:ext cx="8348464" cy="525658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lnSpcReduction="10000"/>
          </a:bodyPr>
          <a:lstStyle/>
          <a:p>
            <a:pPr marL="514350" indent="-514350">
              <a:buAutoNum type="arabicParenR"/>
            </a:pPr>
            <a:r>
              <a:rPr lang="cs-CZ" sz="2900" b="1" dirty="0" smtClean="0"/>
              <a:t>Adjektivem</a:t>
            </a:r>
          </a:p>
          <a:p>
            <a:r>
              <a:rPr lang="cs-CZ" sz="2900" b="1" dirty="0" smtClean="0"/>
              <a:t>Odložil sklenici </a:t>
            </a:r>
            <a:r>
              <a:rPr lang="cs-CZ" sz="2900" b="1" dirty="0" smtClean="0">
                <a:solidFill>
                  <a:srgbClr val="7030A0"/>
                </a:solidFill>
              </a:rPr>
              <a:t>nedopitou</a:t>
            </a:r>
            <a:r>
              <a:rPr lang="cs-CZ" sz="2900" b="1" dirty="0" smtClean="0"/>
              <a:t>. Zanechali Františka </a:t>
            </a:r>
            <a:r>
              <a:rPr lang="cs-CZ" sz="2900" b="1" dirty="0" smtClean="0">
                <a:solidFill>
                  <a:srgbClr val="7030A0"/>
                </a:solidFill>
              </a:rPr>
              <a:t>rozčileného</a:t>
            </a:r>
            <a:r>
              <a:rPr lang="cs-CZ" sz="2900" b="1" dirty="0" smtClean="0"/>
              <a:t>.</a:t>
            </a:r>
          </a:p>
          <a:p>
            <a:pPr marL="514350" indent="-514350"/>
            <a:r>
              <a:rPr lang="cs-CZ" sz="2900" b="1" dirty="0" smtClean="0"/>
              <a:t>2) Substantivem</a:t>
            </a:r>
          </a:p>
          <a:p>
            <a:r>
              <a:rPr lang="cs-CZ" sz="2900" b="1" dirty="0" smtClean="0"/>
              <a:t>Jezdili jsme k nim už </a:t>
            </a:r>
            <a:r>
              <a:rPr lang="cs-CZ" sz="2900" b="1" dirty="0" smtClean="0">
                <a:solidFill>
                  <a:srgbClr val="7030A0"/>
                </a:solidFill>
              </a:rPr>
              <a:t>jako děti</a:t>
            </a:r>
            <a:r>
              <a:rPr lang="cs-CZ" sz="2900" b="1" dirty="0" smtClean="0"/>
              <a:t>. Vybrali Alenu </a:t>
            </a:r>
            <a:r>
              <a:rPr lang="cs-CZ" sz="2900" b="1" dirty="0" smtClean="0">
                <a:solidFill>
                  <a:srgbClr val="7030A0"/>
                </a:solidFill>
              </a:rPr>
              <a:t>jako svého mluvčího</a:t>
            </a:r>
            <a:r>
              <a:rPr lang="cs-CZ" sz="2900" b="1" dirty="0" smtClean="0"/>
              <a:t>.</a:t>
            </a:r>
          </a:p>
          <a:p>
            <a:pPr marL="514350" indent="-514350"/>
            <a:r>
              <a:rPr lang="cs-CZ" sz="2900" b="1" dirty="0" smtClean="0"/>
              <a:t>3) Přechodníkem</a:t>
            </a:r>
          </a:p>
          <a:p>
            <a:pPr marL="514350" indent="-514350"/>
            <a:r>
              <a:rPr lang="cs-CZ" sz="2900" b="1" dirty="0" smtClean="0"/>
              <a:t>Stáli, </a:t>
            </a:r>
            <a:r>
              <a:rPr lang="cs-CZ" sz="2900" b="1" dirty="0" smtClean="0">
                <a:solidFill>
                  <a:srgbClr val="7030A0"/>
                </a:solidFill>
              </a:rPr>
              <a:t>zírajíce</a:t>
            </a:r>
            <a:r>
              <a:rPr lang="cs-CZ" sz="2900" b="1" dirty="0" smtClean="0"/>
              <a:t> na to. Vešel, </a:t>
            </a:r>
            <a:r>
              <a:rPr lang="cs-CZ" sz="2900" b="1" dirty="0" smtClean="0">
                <a:solidFill>
                  <a:srgbClr val="7030A0"/>
                </a:solidFill>
              </a:rPr>
              <a:t>opíraje se</a:t>
            </a:r>
            <a:r>
              <a:rPr lang="cs-CZ" sz="2900" b="1" dirty="0" smtClean="0"/>
              <a:t> o hůl.</a:t>
            </a:r>
          </a:p>
          <a:p>
            <a:pPr marL="514350" indent="-514350"/>
            <a:r>
              <a:rPr lang="cs-CZ" sz="2900" b="1" dirty="0" smtClean="0"/>
              <a:t>4) Infinitivem</a:t>
            </a:r>
          </a:p>
          <a:p>
            <a:pPr marL="514350" indent="-514350"/>
            <a:r>
              <a:rPr lang="cs-CZ" sz="2900" b="1" dirty="0" smtClean="0"/>
              <a:t>Vidím děti </a:t>
            </a:r>
            <a:r>
              <a:rPr lang="cs-CZ" sz="2900" b="1" dirty="0" smtClean="0">
                <a:solidFill>
                  <a:srgbClr val="7030A0"/>
                </a:solidFill>
              </a:rPr>
              <a:t>závodit</a:t>
            </a:r>
            <a:r>
              <a:rPr lang="cs-CZ" sz="2900" b="1" dirty="0" smtClean="0"/>
              <a:t>. Slyším ho </a:t>
            </a:r>
            <a:r>
              <a:rPr lang="cs-CZ" sz="2900" b="1" dirty="0" smtClean="0">
                <a:solidFill>
                  <a:srgbClr val="7030A0"/>
                </a:solidFill>
              </a:rPr>
              <a:t>zpívat</a:t>
            </a:r>
            <a:r>
              <a:rPr lang="cs-CZ" sz="2900" b="1" dirty="0" smtClean="0"/>
              <a:t>.</a:t>
            </a:r>
          </a:p>
          <a:p>
            <a:pPr marL="514350" indent="-514350"/>
            <a:r>
              <a:rPr lang="cs-CZ" sz="2900" b="1" dirty="0" smtClean="0"/>
              <a:t>5) Zájmenem, číslovkou</a:t>
            </a:r>
          </a:p>
          <a:p>
            <a:pPr marL="514350" indent="-514350"/>
            <a:r>
              <a:rPr lang="cs-CZ" sz="2900" b="1" dirty="0" smtClean="0"/>
              <a:t>Petr přišel </a:t>
            </a:r>
            <a:r>
              <a:rPr lang="cs-CZ" sz="2900" b="1" dirty="0" smtClean="0">
                <a:solidFill>
                  <a:srgbClr val="7030A0"/>
                </a:solidFill>
              </a:rPr>
              <a:t>sám</a:t>
            </a:r>
            <a:r>
              <a:rPr lang="cs-CZ" sz="2900" b="1" dirty="0" smtClean="0"/>
              <a:t>. Na pomoc jsme přiběhli </a:t>
            </a:r>
            <a:r>
              <a:rPr lang="cs-CZ" sz="2900" b="1" dirty="0" smtClean="0">
                <a:solidFill>
                  <a:srgbClr val="7030A0"/>
                </a:solidFill>
              </a:rPr>
              <a:t>čtyři</a:t>
            </a:r>
            <a:r>
              <a:rPr lang="cs-CZ" sz="2900" b="1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9213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6" y="188640"/>
            <a:ext cx="7772400" cy="705321"/>
          </a:xfrm>
        </p:spPr>
        <p:txBody>
          <a:bodyPr>
            <a:normAutofit/>
          </a:bodyPr>
          <a:lstStyle/>
          <a:p>
            <a:pPr algn="l"/>
            <a:r>
              <a:rPr lang="cs-CZ" sz="3600" b="1" dirty="0" smtClean="0">
                <a:solidFill>
                  <a:schemeClr val="bg1"/>
                </a:solidFill>
              </a:rPr>
              <a:t>Doplněk – typy</a:t>
            </a:r>
            <a:endParaRPr lang="cs-CZ" sz="3600" b="1" dirty="0">
              <a:solidFill>
                <a:schemeClr val="bg1"/>
              </a:solidFill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472008" y="980728"/>
            <a:ext cx="8348464" cy="5400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cs-CZ" sz="31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395536" y="1124744"/>
            <a:ext cx="8348464" cy="525658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marL="514350" indent="-514350">
              <a:buAutoNum type="alphaUcPeriod"/>
            </a:pPr>
            <a:r>
              <a:rPr lang="cs-CZ" sz="3100" b="1" dirty="0" smtClean="0">
                <a:solidFill>
                  <a:srgbClr val="7030A0"/>
                </a:solidFill>
              </a:rPr>
              <a:t>DOPLNĚK URČUJÍCÍ (vzniká transformací vět)</a:t>
            </a:r>
          </a:p>
          <a:p>
            <a:pPr marL="514350" indent="-514350"/>
            <a:r>
              <a:rPr lang="cs-CZ" sz="2900" b="1" dirty="0" smtClean="0"/>
              <a:t>Pavel sedí + Pavel je zadumán = Pavel sedí </a:t>
            </a:r>
            <a:r>
              <a:rPr lang="cs-CZ" sz="2900" b="1" dirty="0" smtClean="0">
                <a:solidFill>
                  <a:srgbClr val="7030A0"/>
                </a:solidFill>
              </a:rPr>
              <a:t>zadumán</a:t>
            </a:r>
            <a:r>
              <a:rPr lang="cs-CZ" sz="2900" b="1" dirty="0" smtClean="0"/>
              <a:t>.</a:t>
            </a:r>
          </a:p>
          <a:p>
            <a:pPr marL="514350" indent="-514350"/>
            <a:r>
              <a:rPr lang="cs-CZ" sz="2900" b="1" dirty="0" smtClean="0"/>
              <a:t>Vidím otce + Otec je unaven = Vidím otce </a:t>
            </a:r>
            <a:r>
              <a:rPr lang="cs-CZ" sz="2900" b="1" dirty="0" smtClean="0">
                <a:solidFill>
                  <a:srgbClr val="7030A0"/>
                </a:solidFill>
              </a:rPr>
              <a:t>unaveného</a:t>
            </a:r>
            <a:r>
              <a:rPr lang="cs-CZ" sz="2900" b="1" dirty="0" smtClean="0"/>
              <a:t>.</a:t>
            </a:r>
          </a:p>
          <a:p>
            <a:pPr marL="514350" indent="-514350"/>
            <a:r>
              <a:rPr lang="cs-CZ" sz="2900" b="1" dirty="0" smtClean="0"/>
              <a:t>Slyším Pavla + Pavel zpívá = Slyším Pavla </a:t>
            </a:r>
            <a:r>
              <a:rPr lang="cs-CZ" sz="2900" b="1" dirty="0" smtClean="0">
                <a:solidFill>
                  <a:srgbClr val="7030A0"/>
                </a:solidFill>
              </a:rPr>
              <a:t>zpívat</a:t>
            </a:r>
            <a:r>
              <a:rPr lang="cs-CZ" sz="2900" b="1" dirty="0" smtClean="0"/>
              <a:t>.</a:t>
            </a:r>
          </a:p>
          <a:p>
            <a:pPr marL="514350" indent="-514350"/>
            <a:endParaRPr lang="cs-CZ" sz="2900" b="1" dirty="0" smtClean="0"/>
          </a:p>
          <a:p>
            <a:pPr marL="514350" indent="-514350"/>
            <a:r>
              <a:rPr lang="cs-CZ" sz="3100" b="1" dirty="0" smtClean="0">
                <a:solidFill>
                  <a:srgbClr val="7030A0"/>
                </a:solidFill>
              </a:rPr>
              <a:t>B. DOPLNĚK DOPLŇUJÍCÍ (kvalifikace)</a:t>
            </a:r>
          </a:p>
          <a:p>
            <a:pPr marL="514350" indent="-514350"/>
            <a:r>
              <a:rPr lang="cs-CZ" sz="2900" b="1" dirty="0" smtClean="0"/>
              <a:t>Ukázal se </a:t>
            </a:r>
            <a:r>
              <a:rPr lang="cs-CZ" sz="2900" b="1" dirty="0" smtClean="0">
                <a:solidFill>
                  <a:srgbClr val="7030A0"/>
                </a:solidFill>
              </a:rPr>
              <a:t>jako zrádce</a:t>
            </a:r>
            <a:r>
              <a:rPr lang="cs-CZ" sz="2900" b="1" dirty="0" smtClean="0"/>
              <a:t>.</a:t>
            </a:r>
          </a:p>
          <a:p>
            <a:pPr marL="514350" indent="-514350"/>
            <a:r>
              <a:rPr lang="cs-CZ" sz="2900" b="1" dirty="0" smtClean="0"/>
              <a:t>Projevil se </a:t>
            </a:r>
            <a:r>
              <a:rPr lang="cs-CZ" sz="2900" b="1" dirty="0" smtClean="0">
                <a:solidFill>
                  <a:srgbClr val="7030A0"/>
                </a:solidFill>
              </a:rPr>
              <a:t>jako nespolehlivý</a:t>
            </a:r>
            <a:r>
              <a:rPr lang="cs-CZ" sz="2900" b="1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9213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6" y="188640"/>
            <a:ext cx="7772400" cy="705321"/>
          </a:xfrm>
        </p:spPr>
        <p:txBody>
          <a:bodyPr>
            <a:normAutofit/>
          </a:bodyPr>
          <a:lstStyle/>
          <a:p>
            <a:pPr algn="l"/>
            <a:r>
              <a:rPr lang="cs-CZ" sz="3600" b="1" dirty="0" smtClean="0">
                <a:solidFill>
                  <a:schemeClr val="bg1"/>
                </a:solidFill>
              </a:rPr>
              <a:t>Doplněk – typy</a:t>
            </a:r>
            <a:endParaRPr lang="cs-CZ" sz="3600" b="1" dirty="0">
              <a:solidFill>
                <a:schemeClr val="bg1"/>
              </a:solidFill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472008" y="980728"/>
            <a:ext cx="8348464" cy="5400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cs-CZ" sz="31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395536" y="1124744"/>
            <a:ext cx="8348464" cy="525658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lnSpcReduction="10000"/>
          </a:bodyPr>
          <a:lstStyle/>
          <a:p>
            <a:r>
              <a:rPr lang="cs-CZ" sz="3100" dirty="0" smtClean="0"/>
              <a:t>K podmětu/předmětu se doplněk vztahuje jako </a:t>
            </a:r>
            <a:r>
              <a:rPr lang="cs-CZ" sz="3100" b="1" dirty="0" smtClean="0"/>
              <a:t>druhotný přísudek</a:t>
            </a:r>
            <a:r>
              <a:rPr lang="cs-CZ" sz="3100" dirty="0" smtClean="0"/>
              <a:t>. Je to tedy nevětný přísudek vyjádřený jménem shodným v pádě/čísle nebo tvarem instrumentálu (7.p.) či infinitivu.</a:t>
            </a:r>
          </a:p>
          <a:p>
            <a:pPr marL="514350" indent="-514350">
              <a:buAutoNum type="alphaUcPeriod"/>
            </a:pPr>
            <a:endParaRPr lang="cs-CZ" sz="3100" b="1" dirty="0" smtClean="0">
              <a:solidFill>
                <a:srgbClr val="7030A0"/>
              </a:solidFill>
            </a:endParaRPr>
          </a:p>
          <a:p>
            <a:pPr marL="514350" indent="-514350">
              <a:buAutoNum type="alphaUcPeriod"/>
            </a:pPr>
            <a:r>
              <a:rPr lang="cs-CZ" sz="3100" b="1" dirty="0" smtClean="0">
                <a:solidFill>
                  <a:srgbClr val="7030A0"/>
                </a:solidFill>
              </a:rPr>
              <a:t>DOPLNĚK SHODNÝ</a:t>
            </a:r>
          </a:p>
          <a:p>
            <a:pPr marL="514350" indent="-514350"/>
            <a:r>
              <a:rPr lang="cs-CZ" sz="3100" b="1" dirty="0" smtClean="0"/>
              <a:t>Petr vynikl </a:t>
            </a:r>
            <a:r>
              <a:rPr lang="cs-CZ" sz="3100" b="1" dirty="0" smtClean="0">
                <a:solidFill>
                  <a:srgbClr val="7030A0"/>
                </a:solidFill>
              </a:rPr>
              <a:t>jako spisovatel</a:t>
            </a:r>
            <a:r>
              <a:rPr lang="cs-CZ" sz="3100" b="1" dirty="0" smtClean="0"/>
              <a:t>.</a:t>
            </a:r>
          </a:p>
          <a:p>
            <a:pPr marL="514350" indent="-514350"/>
            <a:r>
              <a:rPr lang="cs-CZ" sz="3100" dirty="0" smtClean="0"/>
              <a:t>(Kdo? Co? Petr =</a:t>
            </a:r>
            <a:r>
              <a:rPr lang="en-GB" sz="3100" dirty="0" smtClean="0"/>
              <a:t>&gt; </a:t>
            </a:r>
            <a:r>
              <a:rPr lang="en-GB" sz="3100" dirty="0" err="1" smtClean="0"/>
              <a:t>spisovatel</a:t>
            </a:r>
            <a:r>
              <a:rPr lang="en-GB" sz="3100" dirty="0" smtClean="0"/>
              <a:t>)</a:t>
            </a:r>
            <a:br>
              <a:rPr lang="en-GB" sz="3100" dirty="0" smtClean="0"/>
            </a:br>
            <a:endParaRPr lang="cs-CZ" sz="3100" dirty="0" smtClean="0"/>
          </a:p>
          <a:p>
            <a:pPr marL="514350" indent="-514350"/>
            <a:r>
              <a:rPr lang="cs-CZ" sz="3100" b="1" dirty="0" smtClean="0">
                <a:solidFill>
                  <a:srgbClr val="7030A0"/>
                </a:solidFill>
              </a:rPr>
              <a:t>B. DOPLNĚK NESHODNÝ</a:t>
            </a:r>
          </a:p>
          <a:p>
            <a:pPr marL="514350" indent="-514350"/>
            <a:r>
              <a:rPr lang="cs-CZ" sz="3100" b="1" dirty="0" smtClean="0"/>
              <a:t>Seděl Petrovi </a:t>
            </a:r>
            <a:r>
              <a:rPr lang="cs-CZ" sz="3100" b="1" dirty="0" smtClean="0">
                <a:solidFill>
                  <a:srgbClr val="7030A0"/>
                </a:solidFill>
              </a:rPr>
              <a:t>modelem</a:t>
            </a:r>
            <a:r>
              <a:rPr lang="cs-CZ" sz="3100" b="1" dirty="0" smtClean="0"/>
              <a:t>.</a:t>
            </a:r>
            <a:endParaRPr lang="en-GB" sz="3100" b="1" dirty="0" smtClean="0"/>
          </a:p>
          <a:p>
            <a:pPr marL="514350" indent="-514350"/>
            <a:r>
              <a:rPr lang="en-GB" sz="3100" dirty="0" smtClean="0"/>
              <a:t>(</a:t>
            </a:r>
            <a:r>
              <a:rPr lang="cs-CZ" sz="3100" dirty="0" smtClean="0"/>
              <a:t>Komu? </a:t>
            </a:r>
            <a:r>
              <a:rPr lang="en-GB" sz="3100" dirty="0" err="1" smtClean="0"/>
              <a:t>Petr</a:t>
            </a:r>
            <a:r>
              <a:rPr lang="cs-CZ" sz="3100" dirty="0" err="1" smtClean="0"/>
              <a:t>ovi</a:t>
            </a:r>
            <a:r>
              <a:rPr lang="cs-CZ" sz="3100" dirty="0" smtClean="0"/>
              <a:t> (3.p)</a:t>
            </a:r>
            <a:r>
              <a:rPr lang="en-GB" sz="3100" dirty="0" smtClean="0"/>
              <a:t> x </a:t>
            </a:r>
            <a:r>
              <a:rPr lang="en-GB" sz="3100" dirty="0" err="1" smtClean="0"/>
              <a:t>modelem</a:t>
            </a:r>
            <a:r>
              <a:rPr lang="en-GB" sz="3100" dirty="0" smtClean="0"/>
              <a:t> </a:t>
            </a:r>
            <a:r>
              <a:rPr lang="cs-CZ" sz="3100" dirty="0" smtClean="0"/>
              <a:t>(</a:t>
            </a:r>
            <a:r>
              <a:rPr lang="en-GB" sz="3100" dirty="0" smtClean="0"/>
              <a:t>7.p)</a:t>
            </a:r>
            <a:r>
              <a:rPr lang="cs-CZ" sz="31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9213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6" y="188640"/>
            <a:ext cx="7772400" cy="705321"/>
          </a:xfrm>
        </p:spPr>
        <p:txBody>
          <a:bodyPr>
            <a:normAutofit/>
          </a:bodyPr>
          <a:lstStyle/>
          <a:p>
            <a:pPr algn="l"/>
            <a:r>
              <a:rPr lang="cs-CZ" sz="3600" b="1" dirty="0" smtClean="0">
                <a:solidFill>
                  <a:schemeClr val="bg1"/>
                </a:solidFill>
              </a:rPr>
              <a:t>Rozpoznej shodný a neshodný doplněk.</a:t>
            </a:r>
            <a:endParaRPr lang="cs-CZ" sz="3600" b="1" dirty="0">
              <a:solidFill>
                <a:schemeClr val="bg1"/>
              </a:solidFill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472008" y="980728"/>
            <a:ext cx="8348464" cy="5400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cs-CZ" sz="31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395536" y="1124744"/>
            <a:ext cx="8348464" cy="525658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cs-CZ" sz="3100" b="1" dirty="0" smtClean="0"/>
              <a:t>Honza přišel na oslavu sám. </a:t>
            </a:r>
          </a:p>
          <a:p>
            <a:r>
              <a:rPr lang="cs-CZ" sz="3100" b="1" dirty="0" smtClean="0"/>
              <a:t>Slyšel dřevorubce sekat dříví.</a:t>
            </a:r>
          </a:p>
          <a:p>
            <a:r>
              <a:rPr lang="cs-CZ" sz="3100" b="1" dirty="0" smtClean="0"/>
              <a:t>Rád půjdu s vámi. </a:t>
            </a:r>
          </a:p>
          <a:p>
            <a:r>
              <a:rPr lang="cs-CZ" sz="3100" b="1" dirty="0" smtClean="0"/>
              <a:t>Jirku oslavovali jako vítěze. </a:t>
            </a:r>
          </a:p>
          <a:p>
            <a:r>
              <a:rPr lang="cs-CZ" sz="3100" b="1" dirty="0" smtClean="0"/>
              <a:t>Sestra mu byla na svatbě za svědkyni. </a:t>
            </a:r>
          </a:p>
          <a:p>
            <a:r>
              <a:rPr lang="cs-CZ" sz="3100" b="1" dirty="0" smtClean="0"/>
              <a:t>Dědeček žije jako penzista. </a:t>
            </a:r>
          </a:p>
          <a:p>
            <a:r>
              <a:rPr lang="cs-CZ" sz="3100" b="1" dirty="0" smtClean="0"/>
              <a:t>Petr se vyučil mechanikem.</a:t>
            </a:r>
          </a:p>
          <a:p>
            <a:r>
              <a:rPr lang="cs-CZ" sz="3100" b="1" dirty="0" smtClean="0"/>
              <a:t>Jitka doběhla pátá. </a:t>
            </a:r>
          </a:p>
          <a:p>
            <a:r>
              <a:rPr lang="cs-CZ" sz="3100" b="1" dirty="0" smtClean="0"/>
              <a:t>Chlapci se vrátili hladoví. </a:t>
            </a:r>
            <a:br>
              <a:rPr lang="cs-CZ" sz="3100" b="1" dirty="0" smtClean="0"/>
            </a:br>
            <a:r>
              <a:rPr lang="cs-CZ" sz="3100" b="1" dirty="0" smtClean="0"/>
              <a:t>Viděl Janu spěchat.</a:t>
            </a:r>
          </a:p>
          <a:p>
            <a:endParaRPr lang="cs-CZ" sz="3100" b="1" dirty="0" smtClean="0"/>
          </a:p>
        </p:txBody>
      </p:sp>
    </p:spTree>
    <p:extLst>
      <p:ext uri="{BB962C8B-B14F-4D97-AF65-F5344CB8AC3E}">
        <p14:creationId xmlns:p14="http://schemas.microsoft.com/office/powerpoint/2010/main" val="329213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6" y="188640"/>
            <a:ext cx="7772400" cy="705321"/>
          </a:xfrm>
        </p:spPr>
        <p:txBody>
          <a:bodyPr>
            <a:normAutofit/>
          </a:bodyPr>
          <a:lstStyle/>
          <a:p>
            <a:pPr algn="l"/>
            <a:r>
              <a:rPr lang="cs-CZ" sz="3600" b="1" dirty="0" smtClean="0">
                <a:solidFill>
                  <a:schemeClr val="bg1"/>
                </a:solidFill>
              </a:rPr>
              <a:t>Rozpoznej shodný a neshodný doplněk.</a:t>
            </a:r>
            <a:endParaRPr lang="cs-CZ" sz="3600" b="1" dirty="0">
              <a:solidFill>
                <a:schemeClr val="bg1"/>
              </a:solidFill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472008" y="980728"/>
            <a:ext cx="8348464" cy="5400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cs-CZ" sz="31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395536" y="1124744"/>
            <a:ext cx="8348464" cy="525658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cs-CZ" sz="3100" b="1" dirty="0" smtClean="0"/>
              <a:t>Honza přišel na oslavu </a:t>
            </a:r>
            <a:r>
              <a:rPr lang="cs-CZ" sz="3100" b="1" dirty="0" smtClean="0">
                <a:solidFill>
                  <a:srgbClr val="7030A0"/>
                </a:solidFill>
              </a:rPr>
              <a:t>sám</a:t>
            </a:r>
            <a:r>
              <a:rPr lang="cs-CZ" sz="3100" b="1" dirty="0" smtClean="0"/>
              <a:t>. (shodný)</a:t>
            </a:r>
          </a:p>
          <a:p>
            <a:r>
              <a:rPr lang="cs-CZ" sz="3100" b="1" dirty="0" smtClean="0"/>
              <a:t>Slyšel dřevorubce </a:t>
            </a:r>
            <a:r>
              <a:rPr lang="cs-CZ" sz="3100" b="1" dirty="0" smtClean="0">
                <a:solidFill>
                  <a:srgbClr val="7030A0"/>
                </a:solidFill>
              </a:rPr>
              <a:t>sekat</a:t>
            </a:r>
            <a:r>
              <a:rPr lang="cs-CZ" sz="3100" b="1" dirty="0" smtClean="0"/>
              <a:t> dříví. (neshodný)</a:t>
            </a:r>
          </a:p>
          <a:p>
            <a:r>
              <a:rPr lang="cs-CZ" sz="3100" b="1" dirty="0" smtClean="0">
                <a:solidFill>
                  <a:srgbClr val="7030A0"/>
                </a:solidFill>
              </a:rPr>
              <a:t>Rád</a:t>
            </a:r>
            <a:r>
              <a:rPr lang="cs-CZ" sz="3100" b="1" dirty="0" smtClean="0"/>
              <a:t> půjdu s vámi. (shodný)</a:t>
            </a:r>
          </a:p>
          <a:p>
            <a:r>
              <a:rPr lang="cs-CZ" sz="3100" b="1" dirty="0" smtClean="0"/>
              <a:t>Jirku oslavovali </a:t>
            </a:r>
            <a:r>
              <a:rPr lang="cs-CZ" sz="3100" b="1" dirty="0" smtClean="0">
                <a:solidFill>
                  <a:srgbClr val="7030A0"/>
                </a:solidFill>
              </a:rPr>
              <a:t>jako vítěze</a:t>
            </a:r>
            <a:r>
              <a:rPr lang="cs-CZ" sz="3100" b="1" dirty="0" smtClean="0"/>
              <a:t>. (shodný)</a:t>
            </a:r>
          </a:p>
          <a:p>
            <a:r>
              <a:rPr lang="cs-CZ" sz="3100" b="1" dirty="0" smtClean="0"/>
              <a:t>Sestra mu byla na svatbě </a:t>
            </a:r>
            <a:r>
              <a:rPr lang="cs-CZ" sz="3100" b="1" dirty="0" smtClean="0">
                <a:solidFill>
                  <a:srgbClr val="7030A0"/>
                </a:solidFill>
              </a:rPr>
              <a:t>za svědkyni</a:t>
            </a:r>
            <a:r>
              <a:rPr lang="cs-CZ" sz="3100" b="1" dirty="0" smtClean="0"/>
              <a:t>. (neshodný)</a:t>
            </a:r>
          </a:p>
          <a:p>
            <a:r>
              <a:rPr lang="cs-CZ" sz="3100" b="1" dirty="0" smtClean="0"/>
              <a:t>Dědeček žije </a:t>
            </a:r>
            <a:r>
              <a:rPr lang="cs-CZ" sz="3100" b="1" dirty="0" smtClean="0">
                <a:solidFill>
                  <a:srgbClr val="7030A0"/>
                </a:solidFill>
              </a:rPr>
              <a:t>jako penzista</a:t>
            </a:r>
            <a:r>
              <a:rPr lang="cs-CZ" sz="3100" b="1" dirty="0" smtClean="0"/>
              <a:t>. (shodný)</a:t>
            </a:r>
          </a:p>
          <a:p>
            <a:r>
              <a:rPr lang="cs-CZ" sz="3100" b="1" dirty="0" smtClean="0"/>
              <a:t>Petr se vyučil </a:t>
            </a:r>
            <a:r>
              <a:rPr lang="cs-CZ" sz="3100" b="1" dirty="0" smtClean="0">
                <a:solidFill>
                  <a:srgbClr val="7030A0"/>
                </a:solidFill>
              </a:rPr>
              <a:t>mechanikem</a:t>
            </a:r>
            <a:r>
              <a:rPr lang="cs-CZ" sz="3100" b="1" dirty="0" smtClean="0"/>
              <a:t>. (neshodný)</a:t>
            </a:r>
          </a:p>
          <a:p>
            <a:r>
              <a:rPr lang="cs-CZ" sz="3100" b="1" dirty="0" smtClean="0"/>
              <a:t>Jitka doběhla </a:t>
            </a:r>
            <a:r>
              <a:rPr lang="cs-CZ" sz="3100" b="1" dirty="0" smtClean="0">
                <a:solidFill>
                  <a:srgbClr val="7030A0"/>
                </a:solidFill>
              </a:rPr>
              <a:t>pátá</a:t>
            </a:r>
            <a:r>
              <a:rPr lang="cs-CZ" sz="3100" b="1" dirty="0" smtClean="0"/>
              <a:t>. (shodný)</a:t>
            </a:r>
          </a:p>
          <a:p>
            <a:r>
              <a:rPr lang="cs-CZ" sz="3100" b="1" dirty="0" smtClean="0"/>
              <a:t>Chlapci se vrátili </a:t>
            </a:r>
            <a:r>
              <a:rPr lang="cs-CZ" sz="3100" b="1" dirty="0" smtClean="0">
                <a:solidFill>
                  <a:srgbClr val="7030A0"/>
                </a:solidFill>
              </a:rPr>
              <a:t>hladoví</a:t>
            </a:r>
            <a:r>
              <a:rPr lang="cs-CZ" sz="3100" b="1" dirty="0" smtClean="0"/>
              <a:t>. (shodný)</a:t>
            </a:r>
          </a:p>
          <a:p>
            <a:r>
              <a:rPr lang="cs-CZ" sz="3100" b="1" dirty="0" smtClean="0"/>
              <a:t>Viděl Janu </a:t>
            </a:r>
            <a:r>
              <a:rPr lang="cs-CZ" sz="3100" b="1" dirty="0" smtClean="0">
                <a:solidFill>
                  <a:srgbClr val="7030A0"/>
                </a:solidFill>
              </a:rPr>
              <a:t>spěchat</a:t>
            </a:r>
            <a:r>
              <a:rPr lang="cs-CZ" sz="3100" b="1" dirty="0" smtClean="0"/>
              <a:t>. (neshodný)</a:t>
            </a:r>
          </a:p>
          <a:p>
            <a:endParaRPr lang="cs-CZ" sz="3100" b="1" dirty="0" smtClean="0"/>
          </a:p>
        </p:txBody>
      </p:sp>
    </p:spTree>
    <p:extLst>
      <p:ext uri="{BB962C8B-B14F-4D97-AF65-F5344CB8AC3E}">
        <p14:creationId xmlns:p14="http://schemas.microsoft.com/office/powerpoint/2010/main" val="329213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6" y="188640"/>
            <a:ext cx="7772400" cy="705321"/>
          </a:xfrm>
        </p:spPr>
        <p:txBody>
          <a:bodyPr>
            <a:normAutofit/>
          </a:bodyPr>
          <a:lstStyle/>
          <a:p>
            <a:pPr algn="l"/>
            <a:r>
              <a:rPr lang="cs-CZ" sz="3600" b="1" dirty="0" smtClean="0">
                <a:solidFill>
                  <a:schemeClr val="bg1"/>
                </a:solidFill>
              </a:rPr>
              <a:t>Doplněk ve formě věty</a:t>
            </a:r>
            <a:endParaRPr lang="cs-CZ" sz="3600" b="1" dirty="0">
              <a:solidFill>
                <a:schemeClr val="bg1"/>
              </a:solidFill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472008" y="980728"/>
            <a:ext cx="8348464" cy="5400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cs-CZ" sz="31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395536" y="1124744"/>
            <a:ext cx="8348464" cy="525658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marL="514350" indent="-514350"/>
            <a:r>
              <a:rPr lang="cs-CZ" sz="2900" b="1" dirty="0" smtClean="0"/>
              <a:t>Doplněk lze transformovat do podoby věty vedlejší:</a:t>
            </a:r>
          </a:p>
          <a:p>
            <a:pPr marL="514350" indent="-514350"/>
            <a:endParaRPr lang="cs-CZ" sz="2900" b="1" dirty="0" smtClean="0"/>
          </a:p>
          <a:p>
            <a:pPr marL="514350" indent="-514350"/>
            <a:r>
              <a:rPr lang="cs-CZ" sz="2900" b="1" dirty="0" smtClean="0"/>
              <a:t>Slyšel Petra </a:t>
            </a:r>
            <a:r>
              <a:rPr lang="cs-CZ" sz="2900" b="1" dirty="0" smtClean="0">
                <a:solidFill>
                  <a:srgbClr val="7030A0"/>
                </a:solidFill>
              </a:rPr>
              <a:t>zpívat</a:t>
            </a:r>
            <a:r>
              <a:rPr lang="cs-CZ" sz="2900" b="1" dirty="0" smtClean="0"/>
              <a:t>.</a:t>
            </a:r>
            <a:br>
              <a:rPr lang="cs-CZ" sz="2900" b="1" dirty="0" smtClean="0"/>
            </a:br>
            <a:r>
              <a:rPr lang="cs-CZ" sz="2900" b="1" dirty="0" smtClean="0"/>
              <a:t>=</a:t>
            </a:r>
            <a:r>
              <a:rPr lang="en-GB" sz="2900" b="1" dirty="0" smtClean="0"/>
              <a:t>&gt; Sly</a:t>
            </a:r>
            <a:r>
              <a:rPr lang="cs-CZ" sz="2900" b="1" dirty="0" smtClean="0"/>
              <a:t>šel Petra</a:t>
            </a:r>
            <a:r>
              <a:rPr lang="cs-CZ" sz="2900" b="1" dirty="0" smtClean="0">
                <a:solidFill>
                  <a:srgbClr val="7030A0"/>
                </a:solidFill>
              </a:rPr>
              <a:t>, jak zpívá</a:t>
            </a:r>
            <a:r>
              <a:rPr lang="cs-CZ" sz="2900" b="1" dirty="0" smtClean="0"/>
              <a:t>. (VV doplňková)</a:t>
            </a:r>
          </a:p>
          <a:p>
            <a:pPr marL="514350" indent="-514350"/>
            <a:r>
              <a:rPr lang="cs-CZ" sz="2900" b="1" dirty="0" smtClean="0"/>
              <a:t>	=</a:t>
            </a:r>
            <a:r>
              <a:rPr lang="en-GB" sz="2900" b="1" dirty="0" smtClean="0"/>
              <a:t>&gt; Sly</a:t>
            </a:r>
            <a:r>
              <a:rPr lang="cs-CZ" sz="2900" b="1" dirty="0" smtClean="0"/>
              <a:t>šel, </a:t>
            </a:r>
            <a:r>
              <a:rPr lang="cs-CZ" sz="2900" b="1" dirty="0" smtClean="0">
                <a:solidFill>
                  <a:srgbClr val="7030A0"/>
                </a:solidFill>
              </a:rPr>
              <a:t>jak Petr zpívá</a:t>
            </a:r>
            <a:r>
              <a:rPr lang="cs-CZ" sz="2900" b="1" dirty="0" smtClean="0"/>
              <a:t>. (VV předmětná)</a:t>
            </a:r>
          </a:p>
        </p:txBody>
      </p:sp>
    </p:spTree>
    <p:extLst>
      <p:ext uri="{BB962C8B-B14F-4D97-AF65-F5344CB8AC3E}">
        <p14:creationId xmlns:p14="http://schemas.microsoft.com/office/powerpoint/2010/main" val="329213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6" y="188640"/>
            <a:ext cx="7772400" cy="705321"/>
          </a:xfrm>
        </p:spPr>
        <p:txBody>
          <a:bodyPr>
            <a:normAutofit/>
          </a:bodyPr>
          <a:lstStyle/>
          <a:p>
            <a:pPr algn="l"/>
            <a:r>
              <a:rPr lang="cs-CZ" sz="3600" b="1" dirty="0" smtClean="0">
                <a:solidFill>
                  <a:schemeClr val="bg1"/>
                </a:solidFill>
              </a:rPr>
              <a:t>Doplněk volný a těsný</a:t>
            </a:r>
            <a:endParaRPr lang="cs-CZ" sz="3600" b="1" dirty="0">
              <a:solidFill>
                <a:schemeClr val="bg1"/>
              </a:solidFill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472008" y="980728"/>
            <a:ext cx="8348464" cy="5400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cs-CZ" sz="31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395536" y="1124744"/>
            <a:ext cx="8348464" cy="525658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>
              <a:buAutoNum type="alphaUcParenR"/>
            </a:pPr>
            <a:r>
              <a:rPr lang="cs-CZ" sz="2900" b="1" dirty="0" smtClean="0">
                <a:solidFill>
                  <a:srgbClr val="7030A0"/>
                </a:solidFill>
              </a:rPr>
              <a:t>Volný doplněk </a:t>
            </a:r>
            <a:r>
              <a:rPr lang="cs-CZ" sz="2900" b="1" dirty="0" smtClean="0"/>
              <a:t>– zvukově i graficky oddělen, při vypuštění se nezmění obsah věty.</a:t>
            </a:r>
          </a:p>
          <a:p>
            <a:pPr marL="514350" indent="-514350">
              <a:buAutoNum type="alphaUcParenR"/>
            </a:pPr>
            <a:endParaRPr lang="cs-CZ" sz="2900" b="1" dirty="0" smtClean="0"/>
          </a:p>
          <a:p>
            <a:pPr marL="514350" indent="-514350"/>
            <a:r>
              <a:rPr lang="cs-CZ" sz="2900" b="1" dirty="0" smtClean="0"/>
              <a:t>Matka seděla na nízké stoličce, </a:t>
            </a:r>
            <a:r>
              <a:rPr lang="cs-CZ" sz="2900" b="1" dirty="0" smtClean="0">
                <a:solidFill>
                  <a:srgbClr val="7030A0"/>
                </a:solidFill>
              </a:rPr>
              <a:t>zdravá a veselá</a:t>
            </a:r>
            <a:r>
              <a:rPr lang="cs-CZ" sz="2900" b="1" dirty="0" smtClean="0"/>
              <a:t>.</a:t>
            </a:r>
          </a:p>
          <a:p>
            <a:pPr marL="514350" indent="-514350"/>
            <a:endParaRPr lang="cs-CZ" sz="2900" b="1" dirty="0" smtClean="0"/>
          </a:p>
          <a:p>
            <a:r>
              <a:rPr lang="cs-CZ" sz="2900" b="1" dirty="0" smtClean="0"/>
              <a:t>B) </a:t>
            </a:r>
            <a:r>
              <a:rPr lang="cs-CZ" sz="2900" b="1" dirty="0" smtClean="0">
                <a:solidFill>
                  <a:srgbClr val="7030A0"/>
                </a:solidFill>
              </a:rPr>
              <a:t>Těsný doplněk </a:t>
            </a:r>
            <a:r>
              <a:rPr lang="cs-CZ" sz="2900" b="1" dirty="0" smtClean="0"/>
              <a:t>– nelze vypustit, je tam pevná vazba na predikát.</a:t>
            </a:r>
          </a:p>
          <a:p>
            <a:pPr marL="514350" indent="-514350"/>
            <a:endParaRPr lang="cs-CZ" sz="2900" b="1" dirty="0" smtClean="0"/>
          </a:p>
          <a:p>
            <a:pPr marL="514350" indent="-514350"/>
            <a:r>
              <a:rPr lang="cs-CZ" sz="2900" b="1" dirty="0" smtClean="0"/>
              <a:t>Matka seděla </a:t>
            </a:r>
            <a:r>
              <a:rPr lang="cs-CZ" sz="2900" b="1" dirty="0" smtClean="0">
                <a:solidFill>
                  <a:srgbClr val="7030A0"/>
                </a:solidFill>
              </a:rPr>
              <a:t>shrbená</a:t>
            </a:r>
            <a:r>
              <a:rPr lang="cs-CZ" sz="2900" b="1" dirty="0" smtClean="0"/>
              <a:t>.</a:t>
            </a:r>
          </a:p>
          <a:p>
            <a:pPr marL="514350" indent="-514350">
              <a:buAutoNum type="alphaUcParenR"/>
            </a:pPr>
            <a:endParaRPr lang="cs-CZ" sz="2900" b="1" dirty="0" smtClean="0"/>
          </a:p>
          <a:p>
            <a:pPr marL="514350" indent="-514350">
              <a:buAutoNum type="alphaUcParenR"/>
            </a:pPr>
            <a:endParaRPr lang="cs-CZ" sz="2900" b="1" dirty="0" smtClean="0"/>
          </a:p>
        </p:txBody>
      </p:sp>
    </p:spTree>
    <p:extLst>
      <p:ext uri="{BB962C8B-B14F-4D97-AF65-F5344CB8AC3E}">
        <p14:creationId xmlns:p14="http://schemas.microsoft.com/office/powerpoint/2010/main" val="329213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6" y="188640"/>
            <a:ext cx="7772400" cy="705321"/>
          </a:xfrm>
        </p:spPr>
        <p:txBody>
          <a:bodyPr>
            <a:normAutofit/>
          </a:bodyPr>
          <a:lstStyle/>
          <a:p>
            <a:pPr algn="l"/>
            <a:r>
              <a:rPr lang="cs-CZ" sz="3600" b="1" dirty="0" smtClean="0">
                <a:solidFill>
                  <a:schemeClr val="bg1"/>
                </a:solidFill>
              </a:rPr>
              <a:t>Pozor na rozdíly!</a:t>
            </a:r>
            <a:endParaRPr lang="cs-CZ" sz="3600" b="1" dirty="0">
              <a:solidFill>
                <a:schemeClr val="bg1"/>
              </a:solidFill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472008" y="980728"/>
            <a:ext cx="8348464" cy="5400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cs-CZ" sz="31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395536" y="1124744"/>
            <a:ext cx="8348464" cy="525658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marL="514350" indent="-514350"/>
            <a:r>
              <a:rPr lang="cs-CZ" sz="2900" b="1" dirty="0" smtClean="0"/>
              <a:t>Rybáři našli </a:t>
            </a:r>
            <a:r>
              <a:rPr lang="cs-CZ" sz="2900" b="1" dirty="0" smtClean="0">
                <a:solidFill>
                  <a:srgbClr val="7030A0"/>
                </a:solidFill>
              </a:rPr>
              <a:t>zraněného</a:t>
            </a:r>
            <a:r>
              <a:rPr lang="cs-CZ" sz="2900" b="1" dirty="0" smtClean="0"/>
              <a:t> Karla. (přívlastek)</a:t>
            </a:r>
          </a:p>
          <a:p>
            <a:pPr marL="514350" indent="-514350"/>
            <a:r>
              <a:rPr lang="cs-CZ" sz="2900" b="1" dirty="0" smtClean="0"/>
              <a:t>Rybáři našli Karla </a:t>
            </a:r>
            <a:r>
              <a:rPr lang="cs-CZ" sz="2900" b="1" dirty="0" smtClean="0">
                <a:solidFill>
                  <a:srgbClr val="7030A0"/>
                </a:solidFill>
              </a:rPr>
              <a:t>zraněného</a:t>
            </a:r>
            <a:r>
              <a:rPr lang="cs-CZ" sz="2900" b="1" dirty="0" smtClean="0"/>
              <a:t>. (doplněk)</a:t>
            </a:r>
          </a:p>
          <a:p>
            <a:pPr marL="514350" indent="-514350"/>
            <a:endParaRPr lang="cs-CZ" sz="2900" b="1" dirty="0" smtClean="0"/>
          </a:p>
          <a:p>
            <a:pPr marL="514350" indent="-514350"/>
            <a:r>
              <a:rPr lang="cs-CZ" sz="2900" b="1" dirty="0" smtClean="0">
                <a:solidFill>
                  <a:srgbClr val="7030A0"/>
                </a:solidFill>
              </a:rPr>
              <a:t>Bosá </a:t>
            </a:r>
            <a:r>
              <a:rPr lang="cs-CZ" sz="2900" b="1" dirty="0" smtClean="0"/>
              <a:t>děvčata tančila. (přívlastek)</a:t>
            </a:r>
          </a:p>
          <a:p>
            <a:pPr marL="514350" indent="-514350"/>
            <a:r>
              <a:rPr lang="cs-CZ" sz="2900" b="1" dirty="0" smtClean="0"/>
              <a:t>Děvčata tančila </a:t>
            </a:r>
            <a:r>
              <a:rPr lang="cs-CZ" sz="2900" b="1" dirty="0" smtClean="0">
                <a:solidFill>
                  <a:srgbClr val="7030A0"/>
                </a:solidFill>
              </a:rPr>
              <a:t>bosá</a:t>
            </a:r>
            <a:r>
              <a:rPr lang="cs-CZ" sz="2900" b="1" dirty="0" smtClean="0"/>
              <a:t>. (doplněk)</a:t>
            </a:r>
          </a:p>
          <a:p>
            <a:pPr marL="514350" indent="-514350"/>
            <a:endParaRPr lang="cs-CZ" sz="2900" b="1" dirty="0" smtClean="0"/>
          </a:p>
          <a:p>
            <a:pPr marL="514350" indent="-514350"/>
            <a:r>
              <a:rPr lang="cs-CZ" sz="2900" b="1" dirty="0" smtClean="0"/>
              <a:t>Petr je </a:t>
            </a:r>
            <a:r>
              <a:rPr lang="cs-CZ" sz="2900" b="1" dirty="0" smtClean="0">
                <a:solidFill>
                  <a:srgbClr val="7030A0"/>
                </a:solidFill>
              </a:rPr>
              <a:t>zdráv</a:t>
            </a:r>
            <a:r>
              <a:rPr lang="cs-CZ" sz="2900" b="1" dirty="0" smtClean="0"/>
              <a:t>. (přísudek)</a:t>
            </a:r>
          </a:p>
          <a:p>
            <a:pPr marL="514350" indent="-514350"/>
            <a:r>
              <a:rPr lang="cs-CZ" sz="2900" b="1" dirty="0" smtClean="0"/>
              <a:t>Petr se vrátil </a:t>
            </a:r>
            <a:r>
              <a:rPr lang="cs-CZ" sz="2900" b="1" dirty="0" smtClean="0">
                <a:solidFill>
                  <a:srgbClr val="7030A0"/>
                </a:solidFill>
              </a:rPr>
              <a:t>zdráv</a:t>
            </a:r>
            <a:r>
              <a:rPr lang="cs-CZ" sz="2900" b="1" dirty="0" smtClean="0"/>
              <a:t>. (doplněk)</a:t>
            </a:r>
          </a:p>
        </p:txBody>
      </p:sp>
    </p:spTree>
    <p:extLst>
      <p:ext uri="{BB962C8B-B14F-4D97-AF65-F5344CB8AC3E}">
        <p14:creationId xmlns:p14="http://schemas.microsoft.com/office/powerpoint/2010/main" val="329213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6" y="188640"/>
            <a:ext cx="7772400" cy="705321"/>
          </a:xfrm>
        </p:spPr>
        <p:txBody>
          <a:bodyPr>
            <a:normAutofit/>
          </a:bodyPr>
          <a:lstStyle/>
          <a:p>
            <a:pPr algn="l"/>
            <a:r>
              <a:rPr lang="cs-CZ" sz="3600" b="1" dirty="0" smtClean="0">
                <a:solidFill>
                  <a:schemeClr val="bg1"/>
                </a:solidFill>
              </a:rPr>
              <a:t>Sémantické druhy doplňku</a:t>
            </a:r>
            <a:endParaRPr lang="cs-CZ" sz="3600" b="1" dirty="0">
              <a:solidFill>
                <a:schemeClr val="bg1"/>
              </a:solidFill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472008" y="980728"/>
            <a:ext cx="8348464" cy="5400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cs-CZ" sz="31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395536" y="1124744"/>
            <a:ext cx="8348464" cy="525658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marL="514350" indent="-514350">
              <a:buAutoNum type="arabicPeriod"/>
            </a:pPr>
            <a:r>
              <a:rPr lang="cs-CZ" sz="2900" b="1" dirty="0" smtClean="0"/>
              <a:t>Stav, vlastnost či kvantita substance (podmětu/předmětu) během děje </a:t>
            </a:r>
            <a:br>
              <a:rPr lang="cs-CZ" sz="2900" b="1" dirty="0" smtClean="0"/>
            </a:br>
            <a:r>
              <a:rPr lang="cs-CZ" sz="2900" dirty="0" smtClean="0"/>
              <a:t>(Ovoce jíme </a:t>
            </a:r>
            <a:r>
              <a:rPr lang="cs-CZ" sz="2900" dirty="0" smtClean="0">
                <a:solidFill>
                  <a:srgbClr val="7030A0"/>
                </a:solidFill>
              </a:rPr>
              <a:t>umyté</a:t>
            </a:r>
            <a:r>
              <a:rPr lang="cs-CZ" sz="2900" dirty="0" smtClean="0"/>
              <a:t>. Maso je zdravé </a:t>
            </a:r>
            <a:r>
              <a:rPr lang="cs-CZ" sz="2900" dirty="0" smtClean="0">
                <a:solidFill>
                  <a:srgbClr val="7030A0"/>
                </a:solidFill>
              </a:rPr>
              <a:t>vařené</a:t>
            </a:r>
            <a:r>
              <a:rPr lang="cs-CZ" sz="2900" dirty="0" smtClean="0"/>
              <a:t>. Doběhl do cíle </a:t>
            </a:r>
            <a:r>
              <a:rPr lang="cs-CZ" sz="2900" dirty="0" smtClean="0">
                <a:solidFill>
                  <a:srgbClr val="7030A0"/>
                </a:solidFill>
              </a:rPr>
              <a:t>třetí</a:t>
            </a:r>
            <a:r>
              <a:rPr lang="cs-CZ" sz="2900" dirty="0" smtClean="0"/>
              <a:t>.)</a:t>
            </a:r>
          </a:p>
          <a:p>
            <a:pPr marL="514350" indent="-514350">
              <a:buAutoNum type="arabicPeriod"/>
            </a:pPr>
            <a:r>
              <a:rPr lang="cs-CZ" sz="2900" b="1" dirty="0" smtClean="0"/>
              <a:t>Vlastnost, kterou substance (podmět/předmět) získává = doplnění přísudku </a:t>
            </a:r>
            <a:br>
              <a:rPr lang="cs-CZ" sz="2900" b="1" dirty="0" smtClean="0"/>
            </a:br>
            <a:r>
              <a:rPr lang="cs-CZ" sz="2900" dirty="0" smtClean="0"/>
              <a:t>(Otec by jmenován </a:t>
            </a:r>
            <a:r>
              <a:rPr lang="cs-CZ" sz="2900" dirty="0" smtClean="0">
                <a:solidFill>
                  <a:srgbClr val="7030A0"/>
                </a:solidFill>
              </a:rPr>
              <a:t>ředitelem</a:t>
            </a:r>
            <a:r>
              <a:rPr lang="cs-CZ" sz="2900" dirty="0" smtClean="0"/>
              <a:t>. Zvolili ho </a:t>
            </a:r>
            <a:r>
              <a:rPr lang="cs-CZ" sz="2900" dirty="0" smtClean="0">
                <a:solidFill>
                  <a:srgbClr val="7030A0"/>
                </a:solidFill>
              </a:rPr>
              <a:t>předsedou</a:t>
            </a:r>
            <a:r>
              <a:rPr lang="cs-CZ" sz="2900" dirty="0" smtClean="0"/>
              <a:t>.)</a:t>
            </a:r>
          </a:p>
          <a:p>
            <a:pPr marL="514350" indent="-514350">
              <a:buAutoNum type="arabicPeriod"/>
            </a:pPr>
            <a:r>
              <a:rPr lang="cs-CZ" sz="2900" b="1" dirty="0" smtClean="0"/>
              <a:t>Průvodní děj, který má stejného činitele jako přísudek </a:t>
            </a:r>
            <a:r>
              <a:rPr lang="cs-CZ" sz="2900" dirty="0" smtClean="0"/>
              <a:t>(Utíkají</a:t>
            </a:r>
            <a:r>
              <a:rPr lang="cs-CZ" sz="2900" dirty="0" smtClean="0">
                <a:solidFill>
                  <a:srgbClr val="7030A0"/>
                </a:solidFill>
              </a:rPr>
              <a:t>, bojíce se </a:t>
            </a:r>
            <a:r>
              <a:rPr lang="cs-CZ" sz="2900" dirty="0" smtClean="0"/>
              <a:t>pronásledování. Karel, </a:t>
            </a:r>
            <a:r>
              <a:rPr lang="cs-CZ" sz="2900" dirty="0" smtClean="0">
                <a:solidFill>
                  <a:srgbClr val="7030A0"/>
                </a:solidFill>
              </a:rPr>
              <a:t>přistoupiv</a:t>
            </a:r>
            <a:r>
              <a:rPr lang="cs-CZ" sz="2900" dirty="0" smtClean="0"/>
              <a:t> k chodcům, zeptal se na cestu.)</a:t>
            </a:r>
          </a:p>
        </p:txBody>
      </p:sp>
    </p:spTree>
    <p:extLst>
      <p:ext uri="{BB962C8B-B14F-4D97-AF65-F5344CB8AC3E}">
        <p14:creationId xmlns:p14="http://schemas.microsoft.com/office/powerpoint/2010/main" val="329213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44016" y="188640"/>
            <a:ext cx="7772400" cy="705321"/>
          </a:xfrm>
        </p:spPr>
        <p:txBody>
          <a:bodyPr>
            <a:normAutofit/>
          </a:bodyPr>
          <a:lstStyle/>
          <a:p>
            <a:pPr algn="l"/>
            <a:r>
              <a:rPr lang="cs-CZ" sz="3600" b="1" dirty="0" smtClean="0">
                <a:solidFill>
                  <a:schemeClr val="bg1"/>
                </a:solidFill>
              </a:rPr>
              <a:t>Urči podmět II.</a:t>
            </a:r>
            <a:endParaRPr lang="cs-CZ" sz="3600" b="1" dirty="0">
              <a:solidFill>
                <a:schemeClr val="bg1"/>
              </a:solidFill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472008" y="980728"/>
            <a:ext cx="8348464" cy="5400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cs-CZ" sz="31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Nadpis 1"/>
          <p:cNvSpPr txBox="1">
            <a:spLocks/>
          </p:cNvSpPr>
          <p:nvPr/>
        </p:nvSpPr>
        <p:spPr>
          <a:xfrm>
            <a:off x="539552" y="1124744"/>
            <a:ext cx="8348464" cy="511256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lvl="0">
              <a:spcBef>
                <a:spcPct val="0"/>
              </a:spcBef>
            </a:pPr>
            <a:r>
              <a:rPr kumimoji="0" lang="cs-CZ" sz="2600" b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Touhle dobou svítá asi</a:t>
            </a:r>
            <a:r>
              <a:rPr kumimoji="0" lang="cs-CZ" sz="2600" b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ve čtyři.</a:t>
            </a:r>
            <a:br>
              <a:rPr kumimoji="0" lang="cs-CZ" sz="2600" b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cs-CZ" sz="2600" b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Ukousla si jablka. </a:t>
            </a:r>
          </a:p>
          <a:p>
            <a:pPr lvl="0">
              <a:spcBef>
                <a:spcPct val="0"/>
              </a:spcBef>
            </a:pPr>
            <a:r>
              <a:rPr lang="cs-CZ" sz="2600" b="1" dirty="0" smtClean="0">
                <a:latin typeface="+mj-lt"/>
                <a:ea typeface="+mj-ea"/>
                <a:cs typeface="+mj-cs"/>
              </a:rPr>
              <a:t>To tvé věčné ale mě unavuje. </a:t>
            </a:r>
          </a:p>
          <a:p>
            <a:pPr lvl="0">
              <a:spcBef>
                <a:spcPct val="0"/>
              </a:spcBef>
            </a:pPr>
            <a:r>
              <a:rPr lang="cs-CZ" sz="2600" b="1" dirty="0" smtClean="0">
                <a:latin typeface="+mj-lt"/>
                <a:ea typeface="+mj-ea"/>
                <a:cs typeface="+mj-cs"/>
              </a:rPr>
              <a:t>Vězeň byl na útěku.</a:t>
            </a:r>
            <a:endParaRPr kumimoji="0" lang="cs-CZ" sz="2600" b="1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r>
              <a:rPr kumimoji="0" lang="cs-CZ" sz="2600" b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Na ulici se práší. </a:t>
            </a:r>
            <a:endParaRPr lang="cs-CZ" sz="2600" b="1" dirty="0" smtClean="0"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r>
              <a:rPr lang="cs-CZ" sz="2600" b="1" dirty="0" smtClean="0">
                <a:latin typeface="+mj-lt"/>
                <a:ea typeface="+mj-ea"/>
                <a:cs typeface="+mj-cs"/>
              </a:rPr>
              <a:t>Maso rozkrájíme a okořeníme. </a:t>
            </a:r>
            <a:br>
              <a:rPr lang="cs-CZ" sz="2600" b="1" dirty="0" smtClean="0">
                <a:latin typeface="+mj-lt"/>
                <a:ea typeface="+mj-ea"/>
                <a:cs typeface="+mj-cs"/>
              </a:rPr>
            </a:br>
            <a:r>
              <a:rPr lang="cs-CZ" sz="2600" b="1" dirty="0" smtClean="0">
                <a:latin typeface="+mj-lt"/>
                <a:ea typeface="+mj-ea"/>
                <a:cs typeface="+mj-cs"/>
              </a:rPr>
              <a:t>Jde o princip.</a:t>
            </a:r>
            <a:endParaRPr lang="cs-CZ" sz="2600" b="1" dirty="0" smtClean="0"/>
          </a:p>
          <a:p>
            <a:pPr lvl="0">
              <a:spcBef>
                <a:spcPct val="0"/>
              </a:spcBef>
            </a:pPr>
            <a:r>
              <a:rPr lang="cs-CZ" sz="2600" b="1" baseline="0" dirty="0" smtClean="0">
                <a:latin typeface="+mj-lt"/>
                <a:ea typeface="+mj-ea"/>
                <a:cs typeface="+mj-cs"/>
              </a:rPr>
              <a:t>Bolí mě v zádech.</a:t>
            </a:r>
            <a:r>
              <a:rPr lang="cs-CZ" sz="2600" b="1" dirty="0" smtClean="0">
                <a:latin typeface="+mj-lt"/>
                <a:ea typeface="+mj-ea"/>
                <a:cs typeface="+mj-cs"/>
              </a:rPr>
              <a:t> </a:t>
            </a:r>
            <a:endParaRPr lang="cs-CZ" sz="2600" b="1" dirty="0" smtClean="0"/>
          </a:p>
          <a:p>
            <a:pPr lvl="0">
              <a:spcBef>
                <a:spcPct val="0"/>
              </a:spcBef>
            </a:pPr>
            <a:r>
              <a:rPr lang="cs-CZ" sz="2600" b="1" baseline="0" dirty="0" smtClean="0">
                <a:latin typeface="+mj-lt"/>
                <a:ea typeface="+mj-ea"/>
                <a:cs typeface="+mj-cs"/>
              </a:rPr>
              <a:t>Potěší ho různá</a:t>
            </a:r>
            <a:r>
              <a:rPr lang="cs-CZ" sz="2600" b="1" dirty="0" smtClean="0">
                <a:latin typeface="+mj-lt"/>
                <a:ea typeface="+mj-ea"/>
                <a:cs typeface="+mj-cs"/>
              </a:rPr>
              <a:t> semena, rostliny, hmyz a jiní živočichové.</a:t>
            </a:r>
            <a:endParaRPr lang="cs-CZ" sz="2600" b="1" baseline="0" dirty="0" smtClean="0">
              <a:latin typeface="+mj-lt"/>
              <a:ea typeface="+mj-ea"/>
              <a:cs typeface="+mj-cs"/>
            </a:endParaRP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cs-CZ" sz="26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Chybovat je lidské.</a:t>
            </a: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sz="2600" b="1" baseline="0" dirty="0" smtClean="0">
                <a:latin typeface="+mj-lt"/>
                <a:ea typeface="+mj-ea"/>
                <a:cs typeface="+mj-cs"/>
              </a:rPr>
              <a:t>Ne je mé poslední slovo. </a:t>
            </a: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cs-CZ" sz="26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Zastavila se před srubem. </a:t>
            </a:r>
            <a:endParaRPr kumimoji="0" lang="cs-CZ" sz="26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6" y="188640"/>
            <a:ext cx="7772400" cy="705321"/>
          </a:xfrm>
        </p:spPr>
        <p:txBody>
          <a:bodyPr>
            <a:normAutofit/>
          </a:bodyPr>
          <a:lstStyle/>
          <a:p>
            <a:pPr algn="l"/>
            <a:r>
              <a:rPr lang="cs-CZ" sz="3600" b="1" dirty="0" smtClean="0">
                <a:solidFill>
                  <a:schemeClr val="bg1"/>
                </a:solidFill>
              </a:rPr>
              <a:t>Sémantické druhy doplňku</a:t>
            </a:r>
            <a:endParaRPr lang="cs-CZ" sz="3600" b="1" dirty="0">
              <a:solidFill>
                <a:schemeClr val="bg1"/>
              </a:solidFill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472008" y="980728"/>
            <a:ext cx="8348464" cy="5400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cs-CZ" sz="31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395536" y="1124744"/>
            <a:ext cx="8348464" cy="525658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cs-CZ" sz="2900" b="1" dirty="0" smtClean="0"/>
              <a:t>4. Doplněk vyjadřuje děj </a:t>
            </a:r>
            <a:r>
              <a:rPr lang="cs-CZ" sz="2900" b="1" dirty="0" err="1" smtClean="0"/>
              <a:t>realizováný</a:t>
            </a:r>
            <a:r>
              <a:rPr lang="cs-CZ" sz="2900" b="1" dirty="0" smtClean="0"/>
              <a:t> původcem (předmětem).</a:t>
            </a:r>
          </a:p>
          <a:p>
            <a:r>
              <a:rPr lang="cs-CZ" sz="2900" dirty="0" smtClean="0"/>
              <a:t>(Slyšel babičku </a:t>
            </a:r>
            <a:r>
              <a:rPr lang="cs-CZ" sz="2900" dirty="0" smtClean="0">
                <a:solidFill>
                  <a:srgbClr val="7030A0"/>
                </a:solidFill>
              </a:rPr>
              <a:t>vyprávět</a:t>
            </a:r>
            <a:r>
              <a:rPr lang="cs-CZ" sz="2900" dirty="0" smtClean="0"/>
              <a:t> pohádky. Vidím </a:t>
            </a:r>
            <a:r>
              <a:rPr lang="cs-CZ" sz="2900" dirty="0" smtClean="0">
                <a:solidFill>
                  <a:srgbClr val="7030A0"/>
                </a:solidFill>
              </a:rPr>
              <a:t>přicházet</a:t>
            </a:r>
            <a:r>
              <a:rPr lang="cs-CZ" sz="2900" dirty="0" smtClean="0"/>
              <a:t> Karla. Cítím krev </a:t>
            </a:r>
            <a:r>
              <a:rPr lang="cs-CZ" sz="2900" dirty="0" smtClean="0">
                <a:solidFill>
                  <a:srgbClr val="7030A0"/>
                </a:solidFill>
              </a:rPr>
              <a:t>pulsovat</a:t>
            </a:r>
            <a:r>
              <a:rPr lang="cs-CZ" sz="2900" dirty="0" smtClean="0"/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329213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6" y="188640"/>
            <a:ext cx="7772400" cy="705321"/>
          </a:xfrm>
        </p:spPr>
        <p:txBody>
          <a:bodyPr>
            <a:normAutofit/>
          </a:bodyPr>
          <a:lstStyle/>
          <a:p>
            <a:pPr algn="l"/>
            <a:r>
              <a:rPr lang="cs-CZ" sz="3600" b="1" dirty="0" smtClean="0">
                <a:solidFill>
                  <a:schemeClr val="bg1"/>
                </a:solidFill>
              </a:rPr>
              <a:t>Najdi doplňky.</a:t>
            </a:r>
            <a:endParaRPr lang="cs-CZ" sz="3600" b="1" dirty="0">
              <a:solidFill>
                <a:schemeClr val="bg1"/>
              </a:solidFill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472008" y="980728"/>
            <a:ext cx="8348464" cy="5400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cs-CZ" sz="31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395536" y="1124744"/>
            <a:ext cx="8348464" cy="525658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cs-CZ" sz="3100" b="1" dirty="0" smtClean="0"/>
              <a:t>Vešel zářící radostí.</a:t>
            </a:r>
          </a:p>
          <a:p>
            <a:r>
              <a:rPr lang="cs-CZ" sz="3100" b="1" dirty="0" smtClean="0"/>
              <a:t>Našli ho mrtvého.</a:t>
            </a:r>
          </a:p>
          <a:p>
            <a:r>
              <a:rPr lang="cs-CZ" sz="3100" b="1" dirty="0" smtClean="0"/>
              <a:t>Slyšel matku tiše naříkat.</a:t>
            </a:r>
          </a:p>
          <a:p>
            <a:r>
              <a:rPr lang="cs-CZ" sz="3100" b="1" dirty="0" smtClean="0"/>
              <a:t>Petr je zdráv. </a:t>
            </a:r>
          </a:p>
          <a:p>
            <a:r>
              <a:rPr lang="cs-CZ" sz="3100" b="1" dirty="0" smtClean="0"/>
              <a:t>Výstava byla hodnocena jako zdařilá.</a:t>
            </a:r>
          </a:p>
          <a:p>
            <a:r>
              <a:rPr lang="cs-CZ" sz="3100" b="1" dirty="0" smtClean="0"/>
              <a:t>Vidím přicházet Karla.</a:t>
            </a:r>
          </a:p>
          <a:p>
            <a:r>
              <a:rPr lang="cs-CZ" sz="3100" b="1" dirty="0" smtClean="0"/>
              <a:t>Petr se stal učitelem. </a:t>
            </a:r>
          </a:p>
          <a:p>
            <a:r>
              <a:rPr lang="cs-CZ" sz="3100" b="1" dirty="0" smtClean="0"/>
              <a:t>Karla udělali hlídačem.</a:t>
            </a:r>
          </a:p>
          <a:p>
            <a:r>
              <a:rPr lang="cs-CZ" sz="3100" b="1" dirty="0" smtClean="0"/>
              <a:t>Otec seděl u stolu skrčený.</a:t>
            </a:r>
          </a:p>
          <a:p>
            <a:r>
              <a:rPr lang="cs-CZ" sz="3100" b="1" dirty="0" smtClean="0"/>
              <a:t>Petr je zdráv.</a:t>
            </a:r>
          </a:p>
          <a:p>
            <a:endParaRPr lang="cs-CZ" sz="3100" b="1" dirty="0" smtClean="0"/>
          </a:p>
          <a:p>
            <a:endParaRPr lang="cs-CZ" sz="3100" b="1" dirty="0" smtClean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13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6" y="188640"/>
            <a:ext cx="7772400" cy="705321"/>
          </a:xfrm>
        </p:spPr>
        <p:txBody>
          <a:bodyPr>
            <a:normAutofit/>
          </a:bodyPr>
          <a:lstStyle/>
          <a:p>
            <a:pPr algn="l"/>
            <a:r>
              <a:rPr lang="cs-CZ" sz="3600" b="1" dirty="0" smtClean="0">
                <a:solidFill>
                  <a:schemeClr val="bg1"/>
                </a:solidFill>
              </a:rPr>
              <a:t>Najdi doplňky.</a:t>
            </a:r>
            <a:endParaRPr lang="cs-CZ" sz="3600" b="1" dirty="0">
              <a:solidFill>
                <a:schemeClr val="bg1"/>
              </a:solidFill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472008" y="980728"/>
            <a:ext cx="8348464" cy="5400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cs-CZ" sz="31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395536" y="1124744"/>
            <a:ext cx="8348464" cy="525658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cs-CZ" sz="3100" b="1" dirty="0" smtClean="0"/>
              <a:t>Vešel </a:t>
            </a:r>
            <a:r>
              <a:rPr lang="cs-CZ" sz="3100" b="1" dirty="0" smtClean="0">
                <a:solidFill>
                  <a:srgbClr val="7030A0"/>
                </a:solidFill>
              </a:rPr>
              <a:t>zářící</a:t>
            </a:r>
            <a:r>
              <a:rPr lang="cs-CZ" sz="3100" b="1" dirty="0" smtClean="0"/>
              <a:t> radostí.</a:t>
            </a:r>
          </a:p>
          <a:p>
            <a:r>
              <a:rPr lang="cs-CZ" sz="3100" b="1" dirty="0" smtClean="0"/>
              <a:t>Našli ho </a:t>
            </a:r>
            <a:r>
              <a:rPr lang="cs-CZ" sz="3100" b="1" dirty="0" smtClean="0">
                <a:solidFill>
                  <a:srgbClr val="7030A0"/>
                </a:solidFill>
              </a:rPr>
              <a:t>mrtvého</a:t>
            </a:r>
            <a:r>
              <a:rPr lang="cs-CZ" sz="3100" b="1" dirty="0" smtClean="0"/>
              <a:t>.</a:t>
            </a:r>
          </a:p>
          <a:p>
            <a:r>
              <a:rPr lang="cs-CZ" sz="3100" b="1" dirty="0" smtClean="0"/>
              <a:t>Slyšel matku tiše </a:t>
            </a:r>
            <a:r>
              <a:rPr lang="cs-CZ" sz="3100" b="1" dirty="0" smtClean="0">
                <a:solidFill>
                  <a:srgbClr val="7030A0"/>
                </a:solidFill>
              </a:rPr>
              <a:t>naříkat</a:t>
            </a:r>
            <a:r>
              <a:rPr lang="cs-CZ" sz="3100" b="1" dirty="0" smtClean="0"/>
              <a:t>.</a:t>
            </a:r>
          </a:p>
          <a:p>
            <a:r>
              <a:rPr lang="cs-CZ" sz="3100" b="1" dirty="0" smtClean="0"/>
              <a:t>Petr je zdráv. (není doplněk)</a:t>
            </a:r>
          </a:p>
          <a:p>
            <a:r>
              <a:rPr lang="cs-CZ" sz="3100" b="1" dirty="0" smtClean="0"/>
              <a:t>Výstava byla hodnocena </a:t>
            </a:r>
            <a:r>
              <a:rPr lang="cs-CZ" sz="3100" b="1" dirty="0" smtClean="0">
                <a:solidFill>
                  <a:srgbClr val="7030A0"/>
                </a:solidFill>
              </a:rPr>
              <a:t>jako zdařilá</a:t>
            </a:r>
            <a:r>
              <a:rPr lang="cs-CZ" sz="3100" b="1" dirty="0" smtClean="0"/>
              <a:t>.</a:t>
            </a:r>
          </a:p>
          <a:p>
            <a:r>
              <a:rPr lang="cs-CZ" sz="3100" b="1" dirty="0" smtClean="0"/>
              <a:t>Vidím </a:t>
            </a:r>
            <a:r>
              <a:rPr lang="cs-CZ" sz="3100" b="1" dirty="0" smtClean="0">
                <a:solidFill>
                  <a:srgbClr val="7030A0"/>
                </a:solidFill>
              </a:rPr>
              <a:t>přicházet</a:t>
            </a:r>
            <a:r>
              <a:rPr lang="cs-CZ" sz="3100" b="1" dirty="0" smtClean="0"/>
              <a:t> Karla.</a:t>
            </a:r>
          </a:p>
          <a:p>
            <a:r>
              <a:rPr lang="cs-CZ" sz="3100" b="1" dirty="0" smtClean="0"/>
              <a:t>Petr se stal učitelem. (není doplněk)</a:t>
            </a:r>
          </a:p>
          <a:p>
            <a:r>
              <a:rPr lang="cs-CZ" sz="3100" b="1" dirty="0" smtClean="0"/>
              <a:t>Karla udělali </a:t>
            </a:r>
            <a:r>
              <a:rPr lang="cs-CZ" sz="3100" b="1" dirty="0" smtClean="0">
                <a:solidFill>
                  <a:srgbClr val="7030A0"/>
                </a:solidFill>
              </a:rPr>
              <a:t>hlídačem</a:t>
            </a:r>
            <a:r>
              <a:rPr lang="cs-CZ" sz="3100" b="1" dirty="0" smtClean="0"/>
              <a:t>.</a:t>
            </a:r>
          </a:p>
          <a:p>
            <a:r>
              <a:rPr lang="cs-CZ" sz="3100" b="1" dirty="0" smtClean="0"/>
              <a:t>Otec seděl u stolu </a:t>
            </a:r>
            <a:r>
              <a:rPr lang="cs-CZ" sz="3100" b="1" dirty="0" smtClean="0">
                <a:solidFill>
                  <a:srgbClr val="7030A0"/>
                </a:solidFill>
              </a:rPr>
              <a:t>skrčený</a:t>
            </a:r>
            <a:r>
              <a:rPr lang="cs-CZ" sz="3100" b="1" dirty="0" smtClean="0"/>
              <a:t>.</a:t>
            </a:r>
          </a:p>
          <a:p>
            <a:r>
              <a:rPr lang="cs-CZ" sz="3100" b="1" dirty="0" smtClean="0"/>
              <a:t>Petr je zdráv. (není doplněk)</a:t>
            </a:r>
          </a:p>
          <a:p>
            <a:endParaRPr lang="cs-CZ" sz="3100" b="1" dirty="0" smtClean="0"/>
          </a:p>
          <a:p>
            <a:endParaRPr lang="cs-CZ" sz="3100" b="1" dirty="0" smtClean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13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472008" y="980728"/>
            <a:ext cx="8348464" cy="54006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marL="742950" marR="0" lvl="0" indent="-74295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D</a:t>
            </a:r>
            <a:r>
              <a:rPr kumimoji="0" lang="cs-CZ" sz="32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ěkuji</a:t>
            </a:r>
            <a:r>
              <a:rPr kumimoji="0" lang="cs-CZ" sz="3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za pozornost.</a:t>
            </a:r>
          </a:p>
          <a:p>
            <a:pPr marL="742950" marR="0" lvl="0" indent="-74295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cs-CZ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Kamil Kopecký</a:t>
            </a:r>
          </a:p>
          <a:p>
            <a:pPr marL="742950" marR="0" lvl="0" indent="-74295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cs-CZ" sz="3200" noProof="0" dirty="0" smtClean="0">
              <a:latin typeface="+mj-lt"/>
              <a:ea typeface="+mj-ea"/>
              <a:cs typeface="+mj-cs"/>
            </a:endParaRPr>
          </a:p>
          <a:p>
            <a:pPr marL="742950" marR="0" lvl="0" indent="-74295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sz="3200" b="1" noProof="0" dirty="0" smtClean="0">
                <a:latin typeface="+mj-lt"/>
                <a:ea typeface="+mj-ea"/>
                <a:cs typeface="+mj-cs"/>
              </a:rPr>
              <a:t>Kontakt:</a:t>
            </a:r>
          </a:p>
          <a:p>
            <a:pPr marL="742950" marR="0" lvl="0" indent="-74295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3200" noProof="0" dirty="0" smtClean="0">
                <a:latin typeface="+mj-lt"/>
                <a:ea typeface="+mj-ea"/>
                <a:cs typeface="+mj-cs"/>
              </a:rPr>
              <a:t>k</a:t>
            </a:r>
            <a:r>
              <a:rPr lang="cs-CZ" sz="3200" noProof="0" dirty="0" err="1" smtClean="0">
                <a:latin typeface="+mj-lt"/>
                <a:ea typeface="+mj-ea"/>
                <a:cs typeface="+mj-cs"/>
              </a:rPr>
              <a:t>amil.kopecky</a:t>
            </a:r>
            <a:r>
              <a:rPr lang="en-GB" sz="3200" noProof="0" dirty="0" smtClean="0">
                <a:latin typeface="+mj-lt"/>
                <a:ea typeface="+mj-ea"/>
                <a:cs typeface="+mj-cs"/>
              </a:rPr>
              <a:t>@</a:t>
            </a:r>
            <a:r>
              <a:rPr lang="en-GB" sz="3200" noProof="0" dirty="0" err="1" smtClean="0">
                <a:latin typeface="+mj-lt"/>
                <a:ea typeface="+mj-ea"/>
                <a:cs typeface="+mj-cs"/>
              </a:rPr>
              <a:t>upol.cz</a:t>
            </a:r>
            <a:endParaRPr kumimoji="0" lang="cs-CZ" sz="32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395536" y="260648"/>
            <a:ext cx="8348464" cy="36842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pPr marL="742950" marR="0" lvl="0" indent="-74295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sz="2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Univerzita Palackého v Olomouci</a:t>
            </a:r>
          </a:p>
          <a:p>
            <a:pPr marL="742950" marR="0" lvl="0" indent="-74295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sz="2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Pedagogická fakulta</a:t>
            </a:r>
            <a:endParaRPr lang="cs-CZ" sz="24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179512" y="6093296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0" indent="-742950" algn="ctr">
              <a:spcBef>
                <a:spcPct val="0"/>
              </a:spcBef>
              <a:defRPr/>
            </a:pPr>
            <a:r>
              <a:rPr lang="cs-CZ" dirty="0" smtClean="0">
                <a:solidFill>
                  <a:srgbClr val="FF0000"/>
                </a:solidFill>
              </a:rPr>
              <a:t>Všechna práva vyhrazena. © Kamil Kopecký,</a:t>
            </a:r>
            <a:r>
              <a:rPr lang="en-GB" dirty="0" smtClean="0">
                <a:solidFill>
                  <a:srgbClr val="FF0000"/>
                </a:solidFill>
              </a:rPr>
              <a:t> 2014-2015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endParaRPr lang="cs-CZ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191</TotalTime>
  <Words>3353</Words>
  <Application>Microsoft Office PowerPoint</Application>
  <PresentationFormat>Předvádění na obrazovce (4:3)</PresentationFormat>
  <Paragraphs>686</Paragraphs>
  <Slides>93</Slides>
  <Notes>5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93</vt:i4>
      </vt:variant>
    </vt:vector>
  </HeadingPairs>
  <TitlesOfParts>
    <vt:vector size="94" baseType="lpstr">
      <vt:lpstr>Motiv sady Office</vt:lpstr>
      <vt:lpstr>Prezentace aplikace PowerPoint</vt:lpstr>
      <vt:lpstr>Prezentace aplikace PowerPoint</vt:lpstr>
      <vt:lpstr>Komplexní pohled na větnou stavbu</vt:lpstr>
      <vt:lpstr>Vztahy mezi větnými členy</vt:lpstr>
      <vt:lpstr>Větné členy – věta jednoduchá</vt:lpstr>
      <vt:lpstr>PODMĚT</vt:lpstr>
      <vt:lpstr>Urči podmět I.</vt:lpstr>
      <vt:lpstr>Řešení</vt:lpstr>
      <vt:lpstr>Urči podmět II.</vt:lpstr>
      <vt:lpstr>Řešení</vt:lpstr>
      <vt:lpstr>Specifické formy podmětu</vt:lpstr>
      <vt:lpstr>Specifické formy podmětu</vt:lpstr>
      <vt:lpstr>Další varianty podmětu</vt:lpstr>
      <vt:lpstr>Komplexní rozbor</vt:lpstr>
      <vt:lpstr>Komplexní rozbor</vt:lpstr>
      <vt:lpstr>Komplexní rozbor</vt:lpstr>
      <vt:lpstr>Komplexní rozbor</vt:lpstr>
      <vt:lpstr>Komplexní rozbor</vt:lpstr>
      <vt:lpstr>Prezentace aplikace PowerPoint</vt:lpstr>
      <vt:lpstr>PŘÍSUDEK</vt:lpstr>
      <vt:lpstr>Typy přísudku</vt:lpstr>
      <vt:lpstr>Typy přísudku</vt:lpstr>
      <vt:lpstr>Typy přísudku</vt:lpstr>
      <vt:lpstr>Typy přísudku</vt:lpstr>
      <vt:lpstr>Typy přísudku</vt:lpstr>
      <vt:lpstr>Urči druhy přísudku</vt:lpstr>
      <vt:lpstr>Urči druhy přísudku</vt:lpstr>
      <vt:lpstr>Urči druhy přísudku</vt:lpstr>
      <vt:lpstr>Urči druhy přísudku</vt:lpstr>
      <vt:lpstr>Urči druhy přísudku</vt:lpstr>
      <vt:lpstr>Urči druhy přísudku</vt:lpstr>
      <vt:lpstr>Přísudky ve formě zvratných sloves</vt:lpstr>
      <vt:lpstr>Prezentace aplikace PowerPoint</vt:lpstr>
      <vt:lpstr>PŘEDMĚT</vt:lpstr>
      <vt:lpstr>Najdi předměty</vt:lpstr>
      <vt:lpstr>Najdi předměty</vt:lpstr>
      <vt:lpstr>Předmět</vt:lpstr>
      <vt:lpstr>Tranzitivní slovesa</vt:lpstr>
      <vt:lpstr>Předmět u zvratných sloves</vt:lpstr>
      <vt:lpstr>Specifické formy genitivů a dativů</vt:lpstr>
      <vt:lpstr>Specifické formy genitivů a dativů</vt:lpstr>
      <vt:lpstr>Předmět v 7. pádě</vt:lpstr>
      <vt:lpstr>Pravidlo pro odlišení O7 a PU</vt:lpstr>
      <vt:lpstr>Výjimka z rekce!</vt:lpstr>
      <vt:lpstr>PŘÍVLASTEK</vt:lpstr>
      <vt:lpstr>Přívlastek</vt:lpstr>
      <vt:lpstr>Druhy přívlastku</vt:lpstr>
      <vt:lpstr>Přívlastek</vt:lpstr>
      <vt:lpstr>Rozpoznávání vztahu</vt:lpstr>
      <vt:lpstr>Určování rekce vs. adjunkce</vt:lpstr>
      <vt:lpstr>Určování rekce vs. adjunkce</vt:lpstr>
      <vt:lpstr>Druhy přívlastku</vt:lpstr>
      <vt:lpstr>Druhy přívlastku</vt:lpstr>
      <vt:lpstr>Prezentace aplikace PowerPoint</vt:lpstr>
      <vt:lpstr>PŘÍSLOVEČNÁ URČENÍ</vt:lpstr>
      <vt:lpstr>Určete příslovečná určení</vt:lpstr>
      <vt:lpstr>Určete příslovečná určení</vt:lpstr>
      <vt:lpstr>Určete příslovečná určení</vt:lpstr>
      <vt:lpstr>Určete příslovečná určení</vt:lpstr>
      <vt:lpstr>Příslovečná určení</vt:lpstr>
      <vt:lpstr>Příslovečná určení</vt:lpstr>
      <vt:lpstr>Příslovečná určení</vt:lpstr>
      <vt:lpstr>Příslovečná určení</vt:lpstr>
      <vt:lpstr>Příslovečná určení</vt:lpstr>
      <vt:lpstr>Příslovečná určení</vt:lpstr>
      <vt:lpstr>Příslovečná určení</vt:lpstr>
      <vt:lpstr>Příslovečná určení</vt:lpstr>
      <vt:lpstr>Příslovečná určení</vt:lpstr>
      <vt:lpstr>Příslovečná určení</vt:lpstr>
      <vt:lpstr>Příslovečná určení</vt:lpstr>
      <vt:lpstr>Příslovečná určení</vt:lpstr>
      <vt:lpstr>Příslovečná určení</vt:lpstr>
      <vt:lpstr>Příslovečná určení</vt:lpstr>
      <vt:lpstr>Příslovečná určení</vt:lpstr>
      <vt:lpstr>Příslovečná určení</vt:lpstr>
      <vt:lpstr>Prezentace aplikace PowerPoint</vt:lpstr>
      <vt:lpstr>DOPLNĚK</vt:lpstr>
      <vt:lpstr>Najdi doplňky.</vt:lpstr>
      <vt:lpstr>Najdi doplňky.</vt:lpstr>
      <vt:lpstr>Doplněk</vt:lpstr>
      <vt:lpstr>Doplněk – formy vyjádření</vt:lpstr>
      <vt:lpstr>Doplněk – typy</vt:lpstr>
      <vt:lpstr>Doplněk – typy</vt:lpstr>
      <vt:lpstr>Rozpoznej shodný a neshodný doplněk.</vt:lpstr>
      <vt:lpstr>Rozpoznej shodný a neshodný doplněk.</vt:lpstr>
      <vt:lpstr>Doplněk ve formě věty</vt:lpstr>
      <vt:lpstr>Doplněk volný a těsný</vt:lpstr>
      <vt:lpstr>Pozor na rozdíly!</vt:lpstr>
      <vt:lpstr>Sémantické druhy doplňku</vt:lpstr>
      <vt:lpstr>Sémantické druhy doplňku</vt:lpstr>
      <vt:lpstr>Najdi doplňky.</vt:lpstr>
      <vt:lpstr>Najdi doplňky.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Komplexní pohled na větnou stavbu</dc:title>
  <dc:creator>kopeckyk@seznam.cz</dc:creator>
  <cp:lastModifiedBy>Řeřichová Vlasta</cp:lastModifiedBy>
  <cp:revision>28</cp:revision>
  <dcterms:created xsi:type="dcterms:W3CDTF">2015-02-13T08:20:13Z</dcterms:created>
  <dcterms:modified xsi:type="dcterms:W3CDTF">2015-07-20T11:42:36Z</dcterms:modified>
</cp:coreProperties>
</file>