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5"/>
  </p:notesMasterIdLst>
  <p:sldIdLst>
    <p:sldId id="312" r:id="rId2"/>
    <p:sldId id="258" r:id="rId3"/>
    <p:sldId id="301" r:id="rId4"/>
    <p:sldId id="299" r:id="rId5"/>
    <p:sldId id="302" r:id="rId6"/>
    <p:sldId id="303" r:id="rId7"/>
    <p:sldId id="300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0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5D215-E12B-47E8-87E1-057967AADF2A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74E78-E39D-4E39-9695-DDB284BCF8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03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9ECE-9DBB-4B29-9ECE-4D018EBF5AB1}" type="datetimeFigureOut">
              <a:rPr lang="cs-CZ" smtClean="0"/>
              <a:pPr/>
              <a:t>20.7.2015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43BA-5055-4364-A68D-FF70011814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5000" b="1" dirty="0" smtClean="0">
                <a:latin typeface="+mj-lt"/>
                <a:ea typeface="+mj-ea"/>
                <a:cs typeface="+mj-cs"/>
              </a:rPr>
              <a:t>JAZYKOVÝ PROSEMINÁŘ 2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Kamil Kopecký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260648"/>
            <a:ext cx="8348464" cy="36842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Univerzita Palackého v Olomouci</a:t>
            </a:r>
            <a:r>
              <a:rPr lang="en-GB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cs-CZ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Pedagogická fakulta</a:t>
            </a:r>
            <a:endParaRPr lang="cs-CZ" sz="2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5373216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algn="ctr">
              <a:spcBef>
                <a:spcPct val="0"/>
              </a:spcBef>
              <a:defRPr/>
            </a:pPr>
            <a:r>
              <a:rPr lang="cs-CZ" dirty="0" smtClean="0">
                <a:solidFill>
                  <a:srgbClr val="FF0000"/>
                </a:solidFill>
              </a:rPr>
              <a:t>Všechna práva vyhrazena. © Kamil Kopecký, 2014-2015</a:t>
            </a:r>
          </a:p>
          <a:p>
            <a:pPr marL="742950" lvl="0" indent="-742950" algn="ctr">
              <a:spcBef>
                <a:spcPct val="0"/>
              </a:spcBef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Materi</a:t>
            </a:r>
            <a:r>
              <a:rPr lang="cs-CZ" dirty="0" err="1" smtClean="0">
                <a:solidFill>
                  <a:srgbClr val="FF0000"/>
                </a:solidFill>
              </a:rPr>
              <a:t>ál</a:t>
            </a:r>
            <a:r>
              <a:rPr lang="cs-CZ" dirty="0" smtClean="0">
                <a:solidFill>
                  <a:srgbClr val="FF0000"/>
                </a:solidFill>
              </a:rPr>
              <a:t> je zakázáno využívat pro komerční účely.</a:t>
            </a:r>
          </a:p>
          <a:p>
            <a:pPr marL="742950" lvl="0" indent="-742950" algn="ctr">
              <a:spcBef>
                <a:spcPct val="0"/>
              </a:spcBef>
              <a:defRPr/>
            </a:pPr>
            <a:r>
              <a:rPr lang="cs-CZ" dirty="0" smtClean="0">
                <a:solidFill>
                  <a:srgbClr val="FF0000"/>
                </a:solidFill>
              </a:rPr>
              <a:t>Děkuji, že v případě užití budete materiál citovat.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Urči druh vět vedlejších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 </a:t>
            </a:r>
          </a:p>
          <a:p>
            <a:endParaRPr lang="cs-CZ" sz="3100" b="1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47936" y="12771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Mladší horolezci vytáhli vysílačky, aby přivolali pomoc, starší se snažili vyprostit co nejdříve raněné, protože se báli, že se lavina utrhne. </a:t>
            </a:r>
          </a:p>
          <a:p>
            <a:endParaRPr lang="cs-CZ" sz="3100" b="1" dirty="0" smtClean="0"/>
          </a:p>
          <a:p>
            <a:endParaRPr lang="cs-CZ" sz="3100" b="1" dirty="0" smtClean="0"/>
          </a:p>
        </p:txBody>
      </p:sp>
      <p:pic>
        <p:nvPicPr>
          <p:cNvPr id="4098" name="Picture 2" descr="http://netschtick.files.wordpress.com/2014/03/vlim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284984"/>
            <a:ext cx="5254552" cy="29556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Řešení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 </a:t>
            </a:r>
          </a:p>
          <a:p>
            <a:endParaRPr lang="cs-CZ" sz="3100" b="1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47936" y="12771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Mladší horolezci vytáhli vysílačky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7030A0"/>
                </a:solidFill>
              </a:rPr>
              <a:t>aby přivolali pomoc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FF0000"/>
                </a:solidFill>
              </a:rPr>
              <a:t>starší se snažili vyprostit co nejdříve raněné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00B0F0"/>
                </a:solidFill>
              </a:rPr>
              <a:t>protože se báli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chemeClr val="accent6">
                    <a:lumMod val="75000"/>
                  </a:schemeClr>
                </a:solidFill>
              </a:rPr>
              <a:t>že se lavina utrhne</a:t>
            </a:r>
            <a:r>
              <a:rPr lang="cs-CZ" sz="3100" b="1" dirty="0" smtClean="0"/>
              <a:t>. </a:t>
            </a:r>
          </a:p>
          <a:p>
            <a:endParaRPr lang="cs-CZ" sz="3100" b="1" dirty="0" smtClean="0"/>
          </a:p>
          <a:p>
            <a:r>
              <a:rPr lang="cs-CZ" sz="3100" b="1" dirty="0" smtClean="0">
                <a:solidFill>
                  <a:srgbClr val="00B050"/>
                </a:solidFill>
              </a:rPr>
              <a:t>1VH,</a:t>
            </a:r>
            <a:r>
              <a:rPr lang="cs-CZ" sz="3100" b="1" dirty="0" smtClean="0"/>
              <a:t>			</a:t>
            </a:r>
            <a:r>
              <a:rPr lang="cs-CZ" sz="3100" b="1" dirty="0" smtClean="0">
                <a:solidFill>
                  <a:srgbClr val="FF0000"/>
                </a:solidFill>
              </a:rPr>
              <a:t>3VH</a:t>
            </a:r>
          </a:p>
          <a:p>
            <a:endParaRPr lang="cs-CZ" sz="3100" b="1" dirty="0" smtClean="0"/>
          </a:p>
          <a:p>
            <a:r>
              <a:rPr lang="cs-CZ" sz="3100" b="1" dirty="0" smtClean="0"/>
              <a:t>	</a:t>
            </a:r>
            <a:r>
              <a:rPr lang="cs-CZ" sz="3100" b="1" dirty="0" smtClean="0">
                <a:solidFill>
                  <a:srgbClr val="7030A0"/>
                </a:solidFill>
              </a:rPr>
              <a:t>,aby 2VV</a:t>
            </a:r>
            <a:r>
              <a:rPr lang="cs-CZ" sz="3100" b="1" dirty="0" smtClean="0"/>
              <a:t>	     </a:t>
            </a:r>
            <a:r>
              <a:rPr lang="cs-CZ" sz="3100" b="1" dirty="0" smtClean="0">
                <a:solidFill>
                  <a:srgbClr val="00B0F0"/>
                </a:solidFill>
              </a:rPr>
              <a:t>,protože 4VV</a:t>
            </a:r>
          </a:p>
          <a:p>
            <a:r>
              <a:rPr lang="cs-CZ" sz="3100" b="1" dirty="0" smtClean="0"/>
              <a:t>	</a:t>
            </a:r>
            <a:r>
              <a:rPr lang="cs-CZ" sz="2500" b="1" dirty="0" smtClean="0">
                <a:solidFill>
                  <a:srgbClr val="7030A0"/>
                </a:solidFill>
              </a:rPr>
              <a:t>(př. účelová)</a:t>
            </a:r>
            <a:r>
              <a:rPr lang="cs-CZ" sz="2500" b="1" dirty="0" smtClean="0"/>
              <a:t>	      </a:t>
            </a:r>
            <a:r>
              <a:rPr lang="cs-CZ" sz="2500" b="1" dirty="0" smtClean="0">
                <a:solidFill>
                  <a:srgbClr val="00B0F0"/>
                </a:solidFill>
              </a:rPr>
              <a:t>(př. příčinná)</a:t>
            </a:r>
            <a:r>
              <a:rPr lang="cs-CZ" sz="2500" b="1" dirty="0" smtClean="0"/>
              <a:t>	</a:t>
            </a:r>
          </a:p>
          <a:p>
            <a:r>
              <a:rPr lang="cs-CZ" sz="3100" b="1" dirty="0" smtClean="0"/>
              <a:t>						,</a:t>
            </a:r>
            <a:r>
              <a:rPr lang="cs-CZ" sz="3100" b="1" dirty="0" smtClean="0">
                <a:solidFill>
                  <a:schemeClr val="accent6">
                    <a:lumMod val="75000"/>
                  </a:schemeClr>
                </a:solidFill>
              </a:rPr>
              <a:t>že 5VV</a:t>
            </a:r>
          </a:p>
          <a:p>
            <a:r>
              <a:rPr lang="cs-CZ" sz="3100" b="1" dirty="0" smtClean="0"/>
              <a:t>						</a:t>
            </a:r>
            <a:r>
              <a:rPr lang="cs-CZ" sz="2500" b="1" dirty="0" smtClean="0">
                <a:solidFill>
                  <a:schemeClr val="accent6">
                    <a:lumMod val="75000"/>
                  </a:schemeClr>
                </a:solidFill>
              </a:rPr>
              <a:t>(předmětná)</a:t>
            </a:r>
          </a:p>
        </p:txBody>
      </p:sp>
      <p:cxnSp>
        <p:nvCxnSpPr>
          <p:cNvPr id="10" name="Přímá spojovací šipka 9"/>
          <p:cNvCxnSpPr/>
          <p:nvPr/>
        </p:nvCxnSpPr>
        <p:spPr>
          <a:xfrm flipH="1" flipV="1">
            <a:off x="1187624" y="3789040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 flipV="1">
            <a:off x="3635896" y="3717032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H="1" flipV="1">
            <a:off x="5796136" y="4725144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 </a:t>
            </a:r>
          </a:p>
          <a:p>
            <a:endParaRPr lang="cs-CZ" sz="3100" b="1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47936" y="12771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Marie si myslela, že se bude celou noc učit, aby zvládla test, ale Petr ji vytáhl do S-</a:t>
            </a:r>
            <a:r>
              <a:rPr lang="cs-CZ" sz="3100" b="1" dirty="0" err="1" smtClean="0"/>
              <a:t>cube</a:t>
            </a:r>
            <a:r>
              <a:rPr lang="cs-CZ" sz="3100" b="1" dirty="0" smtClean="0"/>
              <a:t>, protože nechtěl, aby na něj zapomněla.</a:t>
            </a:r>
          </a:p>
        </p:txBody>
      </p:sp>
      <p:pic>
        <p:nvPicPr>
          <p:cNvPr id="2050" name="Picture 2" descr="http://www.chabotcollege.edu/Library/subjectindex/danc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917987"/>
            <a:ext cx="4176464" cy="3418595"/>
          </a:xfrm>
          <a:prstGeom prst="rect">
            <a:avLst/>
          </a:prstGeom>
          <a:noFill/>
        </p:spPr>
      </p:pic>
      <p:sp>
        <p:nvSpPr>
          <p:cNvPr id="16" name="Nadpis 1"/>
          <p:cNvSpPr txBox="1">
            <a:spLocks/>
          </p:cNvSpPr>
          <p:nvPr/>
        </p:nvSpPr>
        <p:spPr>
          <a:xfrm>
            <a:off x="395536" y="188640"/>
            <a:ext cx="7772400" cy="705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Urči druh vět vedlejších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Řešení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 </a:t>
            </a:r>
          </a:p>
          <a:p>
            <a:endParaRPr lang="cs-CZ" sz="3100" b="1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47936" y="12771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Marie si myslela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FF0000"/>
                </a:solidFill>
              </a:rPr>
              <a:t>že se bude celou noc učit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00B0F0"/>
                </a:solidFill>
              </a:rPr>
              <a:t>aby zvládla test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FFC000"/>
                </a:solidFill>
              </a:rPr>
              <a:t>ale Petr ji vytáhl do S-</a:t>
            </a:r>
            <a:r>
              <a:rPr lang="cs-CZ" sz="3100" b="1" dirty="0" err="1" smtClean="0">
                <a:solidFill>
                  <a:srgbClr val="FFC000"/>
                </a:solidFill>
              </a:rPr>
              <a:t>cube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7030A0"/>
                </a:solidFill>
              </a:rPr>
              <a:t>protože nechtěl</a:t>
            </a:r>
            <a:r>
              <a:rPr lang="cs-CZ" sz="3100" b="1" dirty="0" smtClean="0"/>
              <a:t>, aby na něj zapomněla.</a:t>
            </a:r>
          </a:p>
          <a:p>
            <a:endParaRPr lang="cs-CZ" sz="3100" b="1" dirty="0" smtClean="0">
              <a:solidFill>
                <a:srgbClr val="00B050"/>
              </a:solidFill>
            </a:endParaRPr>
          </a:p>
          <a:p>
            <a:r>
              <a:rPr lang="cs-CZ" sz="3100" b="1" dirty="0" smtClean="0">
                <a:solidFill>
                  <a:srgbClr val="00B050"/>
                </a:solidFill>
              </a:rPr>
              <a:t>1VH			</a:t>
            </a:r>
            <a:r>
              <a:rPr lang="cs-CZ" sz="3100" b="1" dirty="0" smtClean="0">
                <a:solidFill>
                  <a:srgbClr val="FFC000"/>
                </a:solidFill>
              </a:rPr>
              <a:t>,ale 4VH</a:t>
            </a:r>
          </a:p>
          <a:p>
            <a:endParaRPr lang="cs-CZ" sz="3100" b="1" dirty="0" smtClean="0">
              <a:solidFill>
                <a:srgbClr val="00B050"/>
              </a:solidFill>
            </a:endParaRPr>
          </a:p>
          <a:p>
            <a:r>
              <a:rPr lang="cs-CZ" sz="3100" b="1" dirty="0" smtClean="0">
                <a:solidFill>
                  <a:srgbClr val="00B050"/>
                </a:solidFill>
              </a:rPr>
              <a:t>	</a:t>
            </a:r>
            <a:r>
              <a:rPr lang="cs-CZ" sz="3100" b="1" dirty="0" smtClean="0">
                <a:solidFill>
                  <a:srgbClr val="FF0000"/>
                </a:solidFill>
              </a:rPr>
              <a:t>,že 2VV</a:t>
            </a:r>
            <a:r>
              <a:rPr lang="cs-CZ" sz="3100" b="1" dirty="0" smtClean="0">
                <a:solidFill>
                  <a:srgbClr val="00B050"/>
                </a:solidFill>
              </a:rPr>
              <a:t>			</a:t>
            </a:r>
            <a:r>
              <a:rPr lang="cs-CZ" sz="3100" b="1" dirty="0" smtClean="0">
                <a:solidFill>
                  <a:srgbClr val="7030A0"/>
                </a:solidFill>
              </a:rPr>
              <a:t>,protože 5VV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	</a:t>
            </a:r>
            <a:r>
              <a:rPr lang="cs-CZ" sz="2400" b="1" dirty="0" smtClean="0">
                <a:solidFill>
                  <a:srgbClr val="FF0000"/>
                </a:solidFill>
              </a:rPr>
              <a:t>(předmětná) </a:t>
            </a:r>
            <a:r>
              <a:rPr lang="cs-CZ" sz="2400" b="1" dirty="0" smtClean="0">
                <a:solidFill>
                  <a:srgbClr val="00B050"/>
                </a:solidFill>
              </a:rPr>
              <a:t>			</a:t>
            </a:r>
            <a:r>
              <a:rPr lang="cs-CZ" sz="2400" b="1" dirty="0" smtClean="0">
                <a:solidFill>
                  <a:srgbClr val="7030A0"/>
                </a:solidFill>
              </a:rPr>
              <a:t>(př. příčinná)</a:t>
            </a:r>
          </a:p>
          <a:p>
            <a:endParaRPr lang="cs-CZ" sz="2400" b="1" dirty="0" smtClean="0">
              <a:solidFill>
                <a:srgbClr val="00B050"/>
              </a:solidFill>
            </a:endParaRPr>
          </a:p>
          <a:p>
            <a:r>
              <a:rPr lang="cs-CZ" sz="2400" b="1" dirty="0" smtClean="0">
                <a:solidFill>
                  <a:srgbClr val="00B050"/>
                </a:solidFill>
              </a:rPr>
              <a:t>		</a:t>
            </a:r>
            <a:r>
              <a:rPr lang="cs-CZ" sz="3100" b="1" dirty="0" smtClean="0">
                <a:solidFill>
                  <a:srgbClr val="00B0F0"/>
                </a:solidFill>
              </a:rPr>
              <a:t>,aby 3VV</a:t>
            </a:r>
            <a:r>
              <a:rPr lang="cs-CZ" sz="3100" b="1" dirty="0" smtClean="0">
                <a:solidFill>
                  <a:srgbClr val="00B050"/>
                </a:solidFill>
              </a:rPr>
              <a:t>			</a:t>
            </a:r>
            <a:r>
              <a:rPr lang="cs-CZ" sz="3100" b="1" dirty="0" smtClean="0"/>
              <a:t>,aby 6VV</a:t>
            </a:r>
            <a:r>
              <a:rPr lang="cs-CZ" sz="2400" b="1" dirty="0" smtClean="0">
                <a:solidFill>
                  <a:srgbClr val="00B050"/>
                </a:solidFill>
              </a:rPr>
              <a:t/>
            </a:r>
            <a:br>
              <a:rPr lang="cs-CZ" sz="2400" b="1" dirty="0" smtClean="0">
                <a:solidFill>
                  <a:srgbClr val="00B050"/>
                </a:solidFill>
              </a:rPr>
            </a:br>
            <a:r>
              <a:rPr lang="cs-CZ" sz="2400" b="1" dirty="0" smtClean="0">
                <a:solidFill>
                  <a:srgbClr val="00B050"/>
                </a:solidFill>
              </a:rPr>
              <a:t>		</a:t>
            </a:r>
            <a:r>
              <a:rPr lang="cs-CZ" sz="2400" b="1" dirty="0" smtClean="0">
                <a:solidFill>
                  <a:srgbClr val="00B0F0"/>
                </a:solidFill>
              </a:rPr>
              <a:t>(př. účelová)</a:t>
            </a:r>
            <a:r>
              <a:rPr lang="cs-CZ" sz="2400" b="1" dirty="0" smtClean="0">
                <a:solidFill>
                  <a:srgbClr val="00B050"/>
                </a:solidFill>
              </a:rPr>
              <a:t>			</a:t>
            </a:r>
            <a:r>
              <a:rPr lang="cs-CZ" sz="2400" b="1" dirty="0" smtClean="0"/>
              <a:t>(předmětná)</a:t>
            </a:r>
          </a:p>
          <a:p>
            <a:endParaRPr lang="cs-CZ" sz="3100" b="1" dirty="0" smtClean="0"/>
          </a:p>
        </p:txBody>
      </p:sp>
      <p:cxnSp>
        <p:nvCxnSpPr>
          <p:cNvPr id="11" name="Přímá spojovací šipka 10"/>
          <p:cNvCxnSpPr/>
          <p:nvPr/>
        </p:nvCxnSpPr>
        <p:spPr>
          <a:xfrm flipH="1" flipV="1">
            <a:off x="1187624" y="3789040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H="1" flipV="1">
            <a:off x="4644008" y="3717032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 flipV="1">
            <a:off x="2627784" y="5085184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 flipV="1">
            <a:off x="6012160" y="5085184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 </a:t>
            </a:r>
          </a:p>
          <a:p>
            <a:endParaRPr lang="cs-CZ" sz="3100" b="1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47936" y="12771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err="1" smtClean="0"/>
              <a:t>Spiderman</a:t>
            </a:r>
            <a:r>
              <a:rPr lang="cs-CZ" sz="3100" b="1" dirty="0" smtClean="0"/>
              <a:t> hbitě vystřelil pavučinu, která byla neuvěřitelně silná a pružná, a přehoupl se na střechu domu, aby zneškodnil zločince, kteří se chystali stařenku okrást.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395536" y="188640"/>
            <a:ext cx="7772400" cy="705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Urči druh vět vedlejších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6626" name="Picture 2" descr="http://bulk2.destructoid.com/ul/227830-hea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450370"/>
            <a:ext cx="5329436" cy="28624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 </a:t>
            </a:r>
          </a:p>
          <a:p>
            <a:endParaRPr lang="cs-CZ" sz="3100" b="1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47936" y="12771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cs-CZ" sz="3100" b="1" dirty="0" err="1" smtClean="0">
                <a:solidFill>
                  <a:srgbClr val="FF0000"/>
                </a:solidFill>
              </a:rPr>
              <a:t>Spiderman</a:t>
            </a:r>
            <a:r>
              <a:rPr lang="cs-CZ" sz="3100" b="1" dirty="0" smtClean="0">
                <a:solidFill>
                  <a:srgbClr val="FF0000"/>
                </a:solidFill>
              </a:rPr>
              <a:t> hbitě vystřelil pavučinu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00B0F0"/>
                </a:solidFill>
              </a:rPr>
              <a:t>která byla neuvěřitelně silná a pružná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00B050"/>
                </a:solidFill>
              </a:rPr>
              <a:t>a přehoupl se na střechu domu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FFC000"/>
                </a:solidFill>
              </a:rPr>
              <a:t>aby zneškodnil zločince</a:t>
            </a:r>
            <a:r>
              <a:rPr lang="cs-CZ" sz="3100" b="1" dirty="0" smtClean="0"/>
              <a:t>, </a:t>
            </a:r>
            <a:r>
              <a:rPr lang="cs-CZ" sz="3100" b="1" dirty="0" smtClean="0">
                <a:solidFill>
                  <a:srgbClr val="7030A0"/>
                </a:solidFill>
              </a:rPr>
              <a:t>kteří se chystali stařenku okrást.</a:t>
            </a:r>
          </a:p>
          <a:p>
            <a:endParaRPr lang="cs-CZ" sz="3100" b="1" dirty="0" smtClean="0"/>
          </a:p>
          <a:p>
            <a:r>
              <a:rPr lang="cs-CZ" sz="3100" b="1" dirty="0" smtClean="0">
                <a:solidFill>
                  <a:srgbClr val="FF0000"/>
                </a:solidFill>
              </a:rPr>
              <a:t>1VH</a:t>
            </a:r>
            <a:r>
              <a:rPr lang="cs-CZ" sz="3100" b="1" dirty="0" smtClean="0"/>
              <a:t>				</a:t>
            </a:r>
            <a:r>
              <a:rPr lang="cs-CZ" sz="3100" b="1" dirty="0" smtClean="0">
                <a:solidFill>
                  <a:srgbClr val="00B050"/>
                </a:solidFill>
              </a:rPr>
              <a:t>,a 3VH</a:t>
            </a:r>
          </a:p>
          <a:p>
            <a:endParaRPr lang="cs-CZ" sz="3100" b="1" dirty="0" smtClean="0"/>
          </a:p>
          <a:p>
            <a:r>
              <a:rPr lang="cs-CZ" sz="3100" b="1" dirty="0" smtClean="0"/>
              <a:t>	</a:t>
            </a:r>
            <a:r>
              <a:rPr lang="cs-CZ" sz="3100" b="1" dirty="0" smtClean="0">
                <a:solidFill>
                  <a:srgbClr val="00B0F0"/>
                </a:solidFill>
              </a:rPr>
              <a:t>,která 2VV</a:t>
            </a:r>
            <a:r>
              <a:rPr lang="cs-CZ" sz="3100" b="1" dirty="0" smtClean="0"/>
              <a:t>			</a:t>
            </a:r>
            <a:r>
              <a:rPr lang="cs-CZ" sz="3100" b="1" dirty="0" smtClean="0">
                <a:solidFill>
                  <a:srgbClr val="FFC000"/>
                </a:solidFill>
              </a:rPr>
              <a:t>,aby 4VV</a:t>
            </a:r>
          </a:p>
          <a:p>
            <a:r>
              <a:rPr lang="cs-CZ" sz="3100" b="1" dirty="0" smtClean="0"/>
              <a:t>	</a:t>
            </a:r>
            <a:r>
              <a:rPr lang="cs-CZ" sz="2400" b="1" dirty="0" smtClean="0">
                <a:solidFill>
                  <a:srgbClr val="00B0F0"/>
                </a:solidFill>
              </a:rPr>
              <a:t>(přívlastková)</a:t>
            </a:r>
            <a:r>
              <a:rPr lang="cs-CZ" sz="2400" b="1" dirty="0" smtClean="0"/>
              <a:t>			</a:t>
            </a:r>
            <a:r>
              <a:rPr lang="cs-CZ" sz="2400" b="1" dirty="0" smtClean="0">
                <a:solidFill>
                  <a:srgbClr val="FFC000"/>
                </a:solidFill>
              </a:rPr>
              <a:t>(př. účelová)</a:t>
            </a:r>
          </a:p>
          <a:p>
            <a:endParaRPr lang="cs-CZ" sz="3100" b="1" dirty="0" smtClean="0"/>
          </a:p>
          <a:p>
            <a:r>
              <a:rPr lang="cs-CZ" sz="3100" b="1" dirty="0" smtClean="0"/>
              <a:t>						,</a:t>
            </a:r>
            <a:r>
              <a:rPr lang="cs-CZ" sz="3100" b="1" dirty="0" smtClean="0">
                <a:solidFill>
                  <a:srgbClr val="7030A0"/>
                </a:solidFill>
              </a:rPr>
              <a:t>kteří 5V</a:t>
            </a:r>
          </a:p>
          <a:p>
            <a:r>
              <a:rPr lang="cs-CZ" sz="3100" b="1" dirty="0" smtClean="0">
                <a:solidFill>
                  <a:srgbClr val="7030A0"/>
                </a:solidFill>
              </a:rPr>
              <a:t>						</a:t>
            </a:r>
            <a:r>
              <a:rPr lang="cs-CZ" sz="2400" b="1" dirty="0" smtClean="0">
                <a:solidFill>
                  <a:srgbClr val="7030A0"/>
                </a:solidFill>
              </a:rPr>
              <a:t>(přívlastková)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395536" y="188640"/>
            <a:ext cx="7772400" cy="705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Urči druh vět vedlejších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 flipH="1" flipV="1">
            <a:off x="1403648" y="3861048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flipH="1" flipV="1">
            <a:off x="5148064" y="3861048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H="1" flipV="1">
            <a:off x="6300192" y="5157192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5000" b="1" dirty="0" smtClean="0">
                <a:latin typeface="+mj-lt"/>
                <a:ea typeface="+mj-ea"/>
                <a:cs typeface="+mj-cs"/>
              </a:rPr>
              <a:t>JAZYKOVÝ PROSEMINÁŘ 2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Kamil Kopecký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200" dirty="0">
              <a:latin typeface="+mj-lt"/>
              <a:ea typeface="+mj-ea"/>
              <a:cs typeface="+mj-cs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LEKCE 7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>
                <a:latin typeface="+mj-lt"/>
                <a:ea typeface="+mj-ea"/>
                <a:cs typeface="+mj-cs"/>
              </a:rPr>
              <a:t>VĚTY VEDLEJŠÍ</a:t>
            </a:r>
            <a:endParaRPr kumimoji="0" lang="cs-CZ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8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1. Byl to Einstein, který objevil vztah mezi energii </a:t>
            </a:r>
            <a:br>
              <a:rPr lang="cs-CZ" sz="3100" b="1" dirty="0" smtClean="0"/>
            </a:br>
            <a:r>
              <a:rPr lang="cs-CZ" sz="3100" b="1" dirty="0" smtClean="0"/>
              <a:t>a hmotou.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2. Obloha byla, jako by ji posázel drahokamy.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3. Všichni víme, že demokracie je diskuse.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4. Není známo, kdy se vrátí.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5. Je nutné, abychom mu zajistili nocleh.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6. Nevěř tomu, kdo ti lichotí. </a:t>
            </a:r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1. Byl to Einstein, který objevil vztah mezi energii </a:t>
            </a:r>
            <a:br>
              <a:rPr lang="cs-CZ" sz="3100" b="1" dirty="0" smtClean="0"/>
            </a:br>
            <a:r>
              <a:rPr lang="cs-CZ" sz="3100" b="1" dirty="0" smtClean="0"/>
              <a:t>a hmotou. </a:t>
            </a:r>
            <a:r>
              <a:rPr lang="cs-CZ" sz="3100" b="1" dirty="0" smtClean="0">
                <a:solidFill>
                  <a:srgbClr val="FF0000"/>
                </a:solidFill>
              </a:rPr>
              <a:t>(přísudková)</a:t>
            </a:r>
          </a:p>
          <a:p>
            <a:r>
              <a:rPr lang="cs-CZ" sz="3100" b="1" dirty="0" smtClean="0"/>
              <a:t>2. Obloha byla, jako by ji posázel drahokamy. </a:t>
            </a:r>
            <a:r>
              <a:rPr lang="cs-CZ" sz="3100" b="1" dirty="0" smtClean="0">
                <a:solidFill>
                  <a:srgbClr val="FF0000"/>
                </a:solidFill>
              </a:rPr>
              <a:t>(přísudková)</a:t>
            </a:r>
          </a:p>
          <a:p>
            <a:r>
              <a:rPr lang="cs-CZ" sz="3100" b="1" dirty="0" smtClean="0"/>
              <a:t>3. Všichni víme, že demokracie je diskuse. </a:t>
            </a:r>
            <a:r>
              <a:rPr lang="cs-CZ" sz="3100" b="1" dirty="0" smtClean="0">
                <a:solidFill>
                  <a:srgbClr val="FF0000"/>
                </a:solidFill>
              </a:rPr>
              <a:t>(předmětná)</a:t>
            </a:r>
          </a:p>
          <a:p>
            <a:r>
              <a:rPr lang="cs-CZ" sz="3100" b="1" dirty="0" smtClean="0"/>
              <a:t>4. Není známo, kdy se vrátí. </a:t>
            </a:r>
            <a:r>
              <a:rPr lang="cs-CZ" sz="3100" b="1" dirty="0" smtClean="0">
                <a:solidFill>
                  <a:srgbClr val="FF0000"/>
                </a:solidFill>
              </a:rPr>
              <a:t>(podmětná)</a:t>
            </a:r>
          </a:p>
          <a:p>
            <a:r>
              <a:rPr lang="cs-CZ" sz="3100" b="1" dirty="0" smtClean="0"/>
              <a:t>5. Je nutné, abychom mu zajistili nocleh. </a:t>
            </a:r>
            <a:r>
              <a:rPr lang="cs-CZ" sz="3100" b="1" dirty="0" smtClean="0">
                <a:solidFill>
                  <a:srgbClr val="FF0000"/>
                </a:solidFill>
              </a:rPr>
              <a:t>(podmětná)</a:t>
            </a:r>
          </a:p>
          <a:p>
            <a:r>
              <a:rPr lang="cs-CZ" sz="3100" b="1" dirty="0" smtClean="0"/>
              <a:t>6. Nevěř tomu, kdo ti lichotí. </a:t>
            </a:r>
            <a:r>
              <a:rPr lang="cs-CZ" sz="3100" b="1" dirty="0" smtClean="0">
                <a:solidFill>
                  <a:srgbClr val="FF0000"/>
                </a:solidFill>
              </a:rPr>
              <a:t>(předmětná)</a:t>
            </a:r>
          </a:p>
        </p:txBody>
      </p:sp>
    </p:spTree>
    <p:extLst>
      <p:ext uri="{BB962C8B-B14F-4D97-AF65-F5344CB8AC3E}">
        <p14:creationId xmlns:p14="http://schemas.microsoft.com/office/powerpoint/2010/main" val="22894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7. </a:t>
            </a:r>
            <a:r>
              <a:rPr lang="cs-CZ" sz="3100" b="1" dirty="0" err="1" smtClean="0"/>
              <a:t>Pepík</a:t>
            </a:r>
            <a:r>
              <a:rPr lang="cs-CZ" sz="3100" b="1" dirty="0" smtClean="0"/>
              <a:t> viděl, jak otec mrkl na učitele.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8. Nikdo nevěděl, zda Karel přijde.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9. Lenka lapala po vzduchu, než odpověděla.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10. Ječela, až praskalo sklo.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11. Pokusil se ji zaujmout tím, že za ni zaplatil večeři.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12. Americký konvoj projel, aniž by ho kdokoli zastavil.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5000" b="1" dirty="0" smtClean="0">
                <a:latin typeface="+mj-lt"/>
                <a:ea typeface="+mj-ea"/>
                <a:cs typeface="+mj-cs"/>
              </a:rPr>
              <a:t>JAZYKOVÝ PROSEMINÁŘ 2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Kamil Kopecký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200" dirty="0">
              <a:latin typeface="+mj-lt"/>
              <a:ea typeface="+mj-ea"/>
              <a:cs typeface="+mj-cs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LEKCE 6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>
                <a:latin typeface="+mj-lt"/>
                <a:ea typeface="+mj-ea"/>
                <a:cs typeface="+mj-cs"/>
              </a:rPr>
              <a:t>SOUVĚTÍ A VĚTA JEDNODUCHÁ</a:t>
            </a:r>
            <a:endParaRPr kumimoji="0" lang="cs-CZ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cs-CZ" sz="3100" b="1" dirty="0" smtClean="0"/>
              <a:t>7. </a:t>
            </a:r>
            <a:r>
              <a:rPr lang="cs-CZ" sz="3100" b="1" dirty="0" err="1" smtClean="0"/>
              <a:t>Pepík</a:t>
            </a:r>
            <a:r>
              <a:rPr lang="cs-CZ" sz="3100" b="1" dirty="0" smtClean="0"/>
              <a:t> viděl, jak otec mrkl na učitele. </a:t>
            </a:r>
            <a:r>
              <a:rPr lang="cs-CZ" sz="3100" b="1" dirty="0" smtClean="0">
                <a:solidFill>
                  <a:srgbClr val="FF0000"/>
                </a:solidFill>
              </a:rPr>
              <a:t>(předmětná) </a:t>
            </a:r>
          </a:p>
          <a:p>
            <a:r>
              <a:rPr lang="cs-CZ" sz="3100" b="1" dirty="0" smtClean="0"/>
              <a:t>8. Nikdo nevěděl, zda Karel přijde. </a:t>
            </a:r>
            <a:r>
              <a:rPr lang="cs-CZ" sz="3100" b="1" dirty="0" smtClean="0">
                <a:solidFill>
                  <a:srgbClr val="FF0000"/>
                </a:solidFill>
              </a:rPr>
              <a:t>(předmětná)</a:t>
            </a:r>
          </a:p>
          <a:p>
            <a:r>
              <a:rPr lang="cs-CZ" sz="3100" b="1" dirty="0" smtClean="0"/>
              <a:t>9. Lenka lapala po vzduchu, než odpověděla. </a:t>
            </a:r>
            <a:r>
              <a:rPr lang="cs-CZ" sz="3100" b="1" dirty="0" smtClean="0">
                <a:solidFill>
                  <a:srgbClr val="FF0000"/>
                </a:solidFill>
              </a:rPr>
              <a:t>(přísl. časová)</a:t>
            </a:r>
          </a:p>
          <a:p>
            <a:r>
              <a:rPr lang="cs-CZ" sz="3100" b="1" dirty="0" smtClean="0"/>
              <a:t>10. Ječela, až praskalo sklo. </a:t>
            </a:r>
            <a:r>
              <a:rPr lang="cs-CZ" sz="3100" b="1" dirty="0" smtClean="0">
                <a:solidFill>
                  <a:srgbClr val="FF0000"/>
                </a:solidFill>
              </a:rPr>
              <a:t>(přísl. měrová).</a:t>
            </a:r>
          </a:p>
          <a:p>
            <a:r>
              <a:rPr lang="cs-CZ" sz="3100" b="1" dirty="0" smtClean="0"/>
              <a:t>11. Pokusil se ji zaujmout tím, že za ni zaplatil večeři. </a:t>
            </a:r>
            <a:r>
              <a:rPr lang="cs-CZ" sz="3100" b="1" dirty="0" smtClean="0">
                <a:solidFill>
                  <a:srgbClr val="FF0000"/>
                </a:solidFill>
              </a:rPr>
              <a:t>(přísl. prostředková)</a:t>
            </a:r>
          </a:p>
          <a:p>
            <a:r>
              <a:rPr lang="cs-CZ" sz="3100" b="1" dirty="0" smtClean="0"/>
              <a:t>12. Americký konvoj projel, aniž by ho kdokoli zastavil. </a:t>
            </a:r>
            <a:r>
              <a:rPr lang="cs-CZ" sz="3100" b="1" dirty="0" smtClean="0">
                <a:solidFill>
                  <a:srgbClr val="FF0000"/>
                </a:solidFill>
              </a:rPr>
              <a:t>(přísl. průvodní okolnosti)</a:t>
            </a:r>
          </a:p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60486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13. Nepřišel jsem do práce, protože jsem zapsal. 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14. Zlata mu dal král tolik, co mohl unést.</a:t>
            </a:r>
          </a:p>
          <a:p>
            <a:r>
              <a:rPr lang="cs-CZ" sz="3100" b="1" dirty="0" smtClean="0"/>
              <a:t>15. Přijde-li na akci Jana, zůstanu doma.</a:t>
            </a:r>
          </a:p>
          <a:p>
            <a:r>
              <a:rPr lang="cs-CZ" sz="3100" b="1" dirty="0" smtClean="0"/>
              <a:t>16. Třebaže jsem se celý týden učila, zkoušku jsem neudělala.</a:t>
            </a:r>
          </a:p>
          <a:p>
            <a:r>
              <a:rPr lang="cs-CZ" sz="3100" b="1" dirty="0" smtClean="0"/>
              <a:t>17. Tatínek koupil maso, aby mohl usmažit řízky.</a:t>
            </a:r>
          </a:p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60486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cs-CZ" sz="3100" b="1" dirty="0" smtClean="0"/>
              <a:t>13. Nepřišel jsem do práce, protože jsem zapsal. </a:t>
            </a:r>
            <a:r>
              <a:rPr lang="cs-CZ" sz="3100" b="1" dirty="0" smtClean="0">
                <a:solidFill>
                  <a:srgbClr val="FF0000"/>
                </a:solidFill>
              </a:rPr>
              <a:t>(přísl. příčinná)</a:t>
            </a:r>
          </a:p>
          <a:p>
            <a:r>
              <a:rPr lang="cs-CZ" sz="3100" b="1" dirty="0" smtClean="0"/>
              <a:t>14. Zlata mu dal král tolik, co mohl unést.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(přísl. měrová)</a:t>
            </a:r>
          </a:p>
          <a:p>
            <a:r>
              <a:rPr lang="cs-CZ" sz="3100" b="1" dirty="0" smtClean="0"/>
              <a:t>15. Přijde-li na akci Jana, zůstanu doma.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(př. podmínková)</a:t>
            </a:r>
          </a:p>
          <a:p>
            <a:r>
              <a:rPr lang="cs-CZ" sz="3100" b="1" dirty="0" smtClean="0"/>
              <a:t>16. Třebaže jsem se celý týden učila, zkoušku jsem neudělala.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(př. přípustková)</a:t>
            </a:r>
          </a:p>
          <a:p>
            <a:r>
              <a:rPr lang="cs-CZ" sz="3100" b="1" dirty="0" smtClean="0"/>
              <a:t>17. Tatínek koupil maso, aby mohl usmažit řízky.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(př. účelová) </a:t>
            </a:r>
          </a:p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3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60486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18. Zdenka byla šťastná, že ho tu má.</a:t>
            </a:r>
          </a:p>
          <a:p>
            <a:r>
              <a:rPr lang="cs-CZ" sz="3100" b="1" dirty="0" smtClean="0"/>
              <a:t>19. Kdyby bylo hezky, jeli bychom na výlet.</a:t>
            </a:r>
          </a:p>
          <a:p>
            <a:r>
              <a:rPr lang="cs-CZ" sz="3100" b="1" dirty="0" smtClean="0"/>
              <a:t>20. Přivedli hostinského, aby svědčil.</a:t>
            </a:r>
          </a:p>
          <a:p>
            <a:r>
              <a:rPr lang="cs-CZ" sz="3100" b="1" dirty="0" smtClean="0"/>
              <a:t>21. Poslouchám babičku, jak vypráví dětem pohádku</a:t>
            </a: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22. Znáte toho člověka, který vás zradil?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5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Určujeme 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60486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18. Zdenka byla šťastná, že ho tu má.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(př. příčinná)</a:t>
            </a:r>
          </a:p>
          <a:p>
            <a:r>
              <a:rPr lang="cs-CZ" sz="3100" b="1" dirty="0" smtClean="0"/>
              <a:t>19. Kdyby bylo hezky, jeli bychom na výlet.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(př. podmínková)</a:t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3100" b="1" dirty="0" smtClean="0"/>
              <a:t>20. Přivedli hostinského, aby svědčil.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(př. účelová)</a:t>
            </a:r>
          </a:p>
          <a:p>
            <a:r>
              <a:rPr lang="cs-CZ" sz="3100" b="1" dirty="0" smtClean="0"/>
              <a:t>21. Poslouchám babičku, jak vypráví dětem pohádku. </a:t>
            </a:r>
            <a:r>
              <a:rPr lang="cs-CZ" sz="3100" b="1" dirty="0" smtClean="0">
                <a:solidFill>
                  <a:srgbClr val="FF0000"/>
                </a:solidFill>
              </a:rPr>
              <a:t>(př. doplňková)</a:t>
            </a:r>
          </a:p>
          <a:p>
            <a:r>
              <a:rPr lang="cs-CZ" sz="3100" b="1" dirty="0" smtClean="0"/>
              <a:t>22. Znáte toho člověka, který vás zradil?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(přívlastková)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4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A. VV PODMĚTNÁ</a:t>
            </a:r>
          </a:p>
          <a:p>
            <a:pPr>
              <a:buFontTx/>
              <a:buChar char="-"/>
            </a:pPr>
            <a:r>
              <a:rPr lang="cs-CZ" sz="3100" b="1" dirty="0" smtClean="0"/>
              <a:t> vyjadřuje podmět věty řídící, dělí se na obsahové a neobsahové.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/>
              <a:t>Je zajímavé, </a:t>
            </a:r>
            <a:r>
              <a:rPr lang="cs-CZ" sz="3100" b="1" dirty="0" smtClean="0">
                <a:solidFill>
                  <a:srgbClr val="FF0000"/>
                </a:solidFill>
              </a:rPr>
              <a:t>že se k tomu nehlásí.</a:t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>Co se vleče</a:t>
            </a:r>
            <a:r>
              <a:rPr lang="cs-CZ" sz="3100" b="1" dirty="0" smtClean="0"/>
              <a:t>, neuteče.</a:t>
            </a:r>
          </a:p>
          <a:p>
            <a:r>
              <a:rPr lang="cs-CZ" sz="3100" b="1" dirty="0" smtClean="0"/>
              <a:t>Udivilo ho, </a:t>
            </a:r>
            <a:r>
              <a:rPr lang="cs-CZ" sz="3100" b="1" dirty="0" smtClean="0">
                <a:solidFill>
                  <a:srgbClr val="FF0000"/>
                </a:solidFill>
              </a:rPr>
              <a:t>že necítí nenávist.</a:t>
            </a:r>
          </a:p>
          <a:p>
            <a:r>
              <a:rPr lang="cs-CZ" sz="3100" b="1" dirty="0" smtClean="0"/>
              <a:t>Působilo mu potěšení, </a:t>
            </a:r>
            <a:r>
              <a:rPr lang="cs-CZ" sz="3100" b="1" dirty="0" smtClean="0">
                <a:solidFill>
                  <a:srgbClr val="FF0000"/>
                </a:solidFill>
              </a:rPr>
              <a:t>když mohl kontrolovat ostatní.</a:t>
            </a:r>
          </a:p>
        </p:txBody>
      </p:sp>
    </p:spTree>
    <p:extLst>
      <p:ext uri="{BB962C8B-B14F-4D97-AF65-F5344CB8AC3E}">
        <p14:creationId xmlns:p14="http://schemas.microsoft.com/office/powerpoint/2010/main" val="2336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B. VV PŘÍSUDKOVÁ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je realizací jmenné části přísudku jmenného se sponou, v řídící větě zůstává jen spona.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/>
              <a:t>Přísudkové věty bývají: </a:t>
            </a:r>
            <a:br>
              <a:rPr lang="cs-CZ" sz="3100" b="1" dirty="0" smtClean="0"/>
            </a:br>
            <a:r>
              <a:rPr lang="cs-CZ" sz="3100" b="1" dirty="0" smtClean="0"/>
              <a:t>a) substantivní </a:t>
            </a:r>
            <a:r>
              <a:rPr lang="cs-CZ" sz="3100" dirty="0" smtClean="0"/>
              <a:t>(Nejsem ten, </a:t>
            </a:r>
            <a:r>
              <a:rPr lang="cs-CZ" sz="3100" dirty="0" smtClean="0">
                <a:solidFill>
                  <a:srgbClr val="FF0000"/>
                </a:solidFill>
              </a:rPr>
              <a:t>kdo tomu bude věřit</a:t>
            </a:r>
            <a:r>
              <a:rPr lang="cs-CZ" sz="3100" dirty="0" smtClean="0"/>
              <a:t>.) </a:t>
            </a:r>
            <a:br>
              <a:rPr lang="cs-CZ" sz="3100" dirty="0" smtClean="0"/>
            </a:br>
            <a:r>
              <a:rPr lang="cs-CZ" sz="3100" b="1" dirty="0" smtClean="0"/>
              <a:t>b) adjektivní </a:t>
            </a:r>
            <a:r>
              <a:rPr lang="cs-CZ" sz="3100" dirty="0" smtClean="0"/>
              <a:t>(Všechno bylo, </a:t>
            </a:r>
            <a:r>
              <a:rPr lang="cs-CZ" sz="3100" dirty="0" smtClean="0">
                <a:solidFill>
                  <a:srgbClr val="FF0000"/>
                </a:solidFill>
              </a:rPr>
              <a:t>jak má být</a:t>
            </a:r>
            <a:r>
              <a:rPr lang="cs-CZ" sz="3100" dirty="0" smtClean="0"/>
              <a:t>.)</a:t>
            </a:r>
          </a:p>
          <a:p>
            <a:r>
              <a:rPr lang="cs-CZ" sz="3100" b="1" dirty="0" smtClean="0"/>
              <a:t>c) příslovečné </a:t>
            </a:r>
            <a:r>
              <a:rPr lang="cs-CZ" sz="3100" dirty="0" smtClean="0"/>
              <a:t>(Je nám hned, </a:t>
            </a:r>
            <a:r>
              <a:rPr lang="cs-CZ" sz="3100" dirty="0" smtClean="0">
                <a:solidFill>
                  <a:srgbClr val="FF0000"/>
                </a:solidFill>
              </a:rPr>
              <a:t>jako bychom cítili smrkové nebo jedlové dříví</a:t>
            </a:r>
            <a:r>
              <a:rPr lang="cs-CZ" sz="31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9827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VV PŘÍSUDKOVÁ</a:t>
            </a:r>
          </a:p>
          <a:p>
            <a:r>
              <a:rPr lang="cs-CZ" sz="3100" b="1" dirty="0" smtClean="0"/>
              <a:t>Další příklady:</a:t>
            </a:r>
          </a:p>
          <a:p>
            <a:r>
              <a:rPr lang="cs-CZ" sz="3100" b="1" dirty="0" smtClean="0"/>
              <a:t>Karel byl, </a:t>
            </a:r>
            <a:r>
              <a:rPr lang="cs-CZ" sz="3100" b="1" dirty="0" smtClean="0">
                <a:solidFill>
                  <a:srgbClr val="FF0000"/>
                </a:solidFill>
              </a:rPr>
              <a:t>jako by ho z vody vytáhli.</a:t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3100" b="1" dirty="0" smtClean="0"/>
              <a:t>Obloha byla, </a:t>
            </a:r>
            <a:r>
              <a:rPr lang="cs-CZ" sz="3100" b="1" dirty="0" smtClean="0">
                <a:solidFill>
                  <a:srgbClr val="FF0000"/>
                </a:solidFill>
              </a:rPr>
              <a:t>jako by ji vymetl.</a:t>
            </a:r>
          </a:p>
          <a:p>
            <a:r>
              <a:rPr lang="cs-CZ" sz="3100" b="1" dirty="0" smtClean="0"/>
              <a:t>Bylo mu, </a:t>
            </a:r>
            <a:r>
              <a:rPr lang="cs-CZ" sz="3100" b="1" dirty="0" smtClean="0">
                <a:solidFill>
                  <a:srgbClr val="FF0000"/>
                </a:solidFill>
              </a:rPr>
              <a:t>jako by v sobě jaro cítil.</a:t>
            </a:r>
          </a:p>
          <a:p>
            <a:r>
              <a:rPr lang="cs-CZ" sz="3100" b="1" dirty="0" smtClean="0"/>
              <a:t>Bylo tak, </a:t>
            </a:r>
            <a:r>
              <a:rPr lang="cs-CZ" sz="3100" b="1" dirty="0" smtClean="0">
                <a:solidFill>
                  <a:srgbClr val="FF0000"/>
                </a:solidFill>
              </a:rPr>
              <a:t>jako by měla přijít bouřka.</a:t>
            </a:r>
          </a:p>
        </p:txBody>
      </p:sp>
    </p:spTree>
    <p:extLst>
      <p:ext uri="{BB962C8B-B14F-4D97-AF65-F5344CB8AC3E}">
        <p14:creationId xmlns:p14="http://schemas.microsoft.com/office/powerpoint/2010/main" val="11118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VV PŘÍSUDKOVÁ – VYTÝKACÍ OPIS</a:t>
            </a:r>
          </a:p>
          <a:p>
            <a:r>
              <a:rPr lang="cs-CZ" sz="3100" dirty="0" smtClean="0"/>
              <a:t>- Je to varianta přísudkové věty:</a:t>
            </a:r>
          </a:p>
          <a:p>
            <a:pPr marL="514350" indent="-514350">
              <a:buAutoNum type="arabicPeriod"/>
            </a:pPr>
            <a:r>
              <a:rPr lang="cs-CZ" sz="3100" dirty="0" smtClean="0"/>
              <a:t>Vedlejší věta je </a:t>
            </a:r>
            <a:r>
              <a:rPr lang="cs-CZ" sz="3100" dirty="0" err="1" smtClean="0"/>
              <a:t>uvozena</a:t>
            </a:r>
            <a:r>
              <a:rPr lang="cs-CZ" sz="3100" dirty="0" smtClean="0"/>
              <a:t> zájmeny </a:t>
            </a:r>
            <a:r>
              <a:rPr lang="cs-CZ" sz="3100" b="1" dirty="0" smtClean="0">
                <a:solidFill>
                  <a:srgbClr val="FF0000"/>
                </a:solidFill>
              </a:rPr>
              <a:t>kdo, co</a:t>
            </a:r>
            <a:r>
              <a:rPr lang="cs-CZ" sz="3100" dirty="0" smtClean="0"/>
              <a:t>:</a:t>
            </a:r>
          </a:p>
          <a:p>
            <a:pPr marL="514350" indent="-514350"/>
            <a:r>
              <a:rPr lang="cs-CZ" sz="3100" b="1" dirty="0" smtClean="0"/>
              <a:t>Byla to Marie, </a:t>
            </a:r>
            <a:r>
              <a:rPr lang="cs-CZ" sz="3100" b="1" dirty="0" smtClean="0">
                <a:solidFill>
                  <a:srgbClr val="FF0000"/>
                </a:solidFill>
              </a:rPr>
              <a:t>kdo zatlačil staré herečce oči</a:t>
            </a:r>
            <a:r>
              <a:rPr lang="cs-CZ" sz="3100" b="1" dirty="0" smtClean="0"/>
              <a:t>.</a:t>
            </a:r>
          </a:p>
          <a:p>
            <a:pPr marL="514350" indent="-514350"/>
            <a:endParaRPr lang="cs-CZ" sz="3100" dirty="0" smtClean="0"/>
          </a:p>
          <a:p>
            <a:pPr marL="514350" indent="-514350"/>
            <a:r>
              <a:rPr lang="cs-CZ" sz="3100" dirty="0" smtClean="0"/>
              <a:t>2. Vedlejší věta je </a:t>
            </a:r>
            <a:r>
              <a:rPr lang="cs-CZ" sz="3100" dirty="0" err="1" smtClean="0"/>
              <a:t>uvozena</a:t>
            </a:r>
            <a:r>
              <a:rPr lang="cs-CZ" sz="3100" dirty="0" smtClean="0"/>
              <a:t> zájmenem </a:t>
            </a:r>
            <a:r>
              <a:rPr lang="cs-CZ" sz="3100" b="1" dirty="0" smtClean="0">
                <a:solidFill>
                  <a:srgbClr val="FF0000"/>
                </a:solidFill>
              </a:rPr>
              <a:t>který</a:t>
            </a:r>
            <a:r>
              <a:rPr lang="cs-CZ" sz="3100" dirty="0" smtClean="0"/>
              <a:t>:</a:t>
            </a:r>
          </a:p>
          <a:p>
            <a:pPr marL="514350" indent="-514350"/>
            <a:r>
              <a:rPr lang="cs-CZ" sz="3100" b="1" dirty="0" smtClean="0"/>
              <a:t>Byl to Novák, </a:t>
            </a:r>
            <a:r>
              <a:rPr lang="cs-CZ" sz="3100" b="1" dirty="0" smtClean="0">
                <a:solidFill>
                  <a:srgbClr val="FF0000"/>
                </a:solidFill>
              </a:rPr>
              <a:t>který nedovedl vstřelit branku</a:t>
            </a:r>
            <a:r>
              <a:rPr lang="cs-CZ" sz="3100" b="1" dirty="0" smtClean="0"/>
              <a:t>.</a:t>
            </a:r>
          </a:p>
          <a:p>
            <a:pPr marL="514350" indent="-514350"/>
            <a:endParaRPr lang="cs-CZ" sz="3100" b="1" dirty="0" smtClean="0"/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C. VV PŘEDMĚTNÁ</a:t>
            </a:r>
          </a:p>
          <a:p>
            <a:pPr>
              <a:buFontTx/>
              <a:buChar char="-"/>
            </a:pPr>
            <a:r>
              <a:rPr lang="cs-CZ" sz="3100" dirty="0" smtClean="0"/>
              <a:t> vyjadřuje předmět věty řídící,</a:t>
            </a:r>
          </a:p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Dělíme ji na:</a:t>
            </a:r>
            <a:br>
              <a:rPr lang="cs-CZ" sz="3100" dirty="0" smtClean="0"/>
            </a:br>
            <a:r>
              <a:rPr lang="cs-CZ" sz="3100" b="1" dirty="0" smtClean="0">
                <a:solidFill>
                  <a:srgbClr val="FF0000"/>
                </a:solidFill>
              </a:rPr>
              <a:t>a) Obsahovou </a:t>
            </a:r>
            <a:r>
              <a:rPr lang="cs-CZ" sz="3100" dirty="0" smtClean="0"/>
              <a:t>(vyjadřují obsah výrazu v řídící větě)</a:t>
            </a:r>
          </a:p>
          <a:p>
            <a:r>
              <a:rPr lang="cs-CZ" sz="3100" dirty="0" smtClean="0"/>
              <a:t>Představoval jsem si, </a:t>
            </a:r>
            <a:r>
              <a:rPr lang="cs-CZ" sz="3100" b="1" dirty="0" smtClean="0">
                <a:solidFill>
                  <a:srgbClr val="FF0000"/>
                </a:solidFill>
              </a:rPr>
              <a:t>jak ta liška běhá lesem</a:t>
            </a:r>
            <a:r>
              <a:rPr lang="cs-CZ" sz="3100" dirty="0" smtClean="0"/>
              <a:t>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/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>b) Neobsahovou </a:t>
            </a:r>
            <a:r>
              <a:rPr lang="cs-CZ" sz="3100" dirty="0" smtClean="0"/>
              <a:t>(vyjadřují vnější objekt děje)</a:t>
            </a:r>
          </a:p>
          <a:p>
            <a:r>
              <a:rPr lang="cs-CZ" sz="3100" dirty="0" smtClean="0"/>
              <a:t>Nevěř tomu, </a:t>
            </a:r>
            <a:r>
              <a:rPr lang="cs-CZ" sz="3100" b="1" dirty="0" smtClean="0">
                <a:solidFill>
                  <a:srgbClr val="FF0000"/>
                </a:solidFill>
              </a:rPr>
              <a:t>kdo ti lichotí</a:t>
            </a:r>
            <a:r>
              <a:rPr lang="cs-CZ" sz="3100" dirty="0" smtClean="0"/>
              <a:t>. Nehas, </a:t>
            </a:r>
            <a:r>
              <a:rPr lang="cs-CZ" sz="3100" b="1" dirty="0" smtClean="0">
                <a:solidFill>
                  <a:srgbClr val="FF0000"/>
                </a:solidFill>
              </a:rPr>
              <a:t>co tě nepálí</a:t>
            </a:r>
            <a:r>
              <a:rPr lang="cs-CZ" sz="3100" dirty="0" smtClean="0"/>
              <a:t>. 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pPr marL="514350" indent="-514350"/>
            <a:endParaRPr lang="cs-CZ" sz="3100" b="1" dirty="0" smtClean="0"/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8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Věta hlavní a vedlejší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Věta hlavní</a:t>
            </a:r>
          </a:p>
          <a:p>
            <a:pPr>
              <a:buFontTx/>
              <a:buChar char="-"/>
            </a:pPr>
            <a:r>
              <a:rPr lang="cs-CZ" sz="3100" b="1" dirty="0" smtClean="0"/>
              <a:t>věta, která není součástí struktury jiné věty, obsahuje syntaktickou pozici obsazenou jinou větou vedlejší. Větou hlavní se můžeme zeptat na větu vedlejší.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>
                <a:solidFill>
                  <a:srgbClr val="FF0000"/>
                </a:solidFill>
              </a:rPr>
              <a:t>Věta vedlejší</a:t>
            </a:r>
          </a:p>
          <a:p>
            <a:r>
              <a:rPr lang="cs-CZ" sz="3100" b="1" dirty="0" smtClean="0"/>
              <a:t>- věta, která je začleněna do struktury jiné věty jako její větný člen. Vedlejší věty jsou tedy </a:t>
            </a:r>
            <a:r>
              <a:rPr lang="cs-CZ" sz="3100" b="1" dirty="0" smtClean="0">
                <a:solidFill>
                  <a:srgbClr val="FF0000"/>
                </a:solidFill>
              </a:rPr>
              <a:t>podmětné, přísudkové, předmětné, příslovečné, přívlastkové a doplňkové</a:t>
            </a:r>
            <a:r>
              <a:rPr lang="cs-CZ" sz="31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VV PŘEDMĚTNÁ = tzv. NEPŘÍMÁ ŘEČ</a:t>
            </a:r>
          </a:p>
          <a:p>
            <a:r>
              <a:rPr lang="cs-CZ" sz="3100" dirty="0" smtClean="0"/>
              <a:t>- mluvčí odkazuje na nějaký projev, nepřímá řeč je větným členem.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dirty="0" smtClean="0"/>
              <a:t>Říkal, </a:t>
            </a:r>
            <a:r>
              <a:rPr lang="cs-CZ" sz="3100" b="1" dirty="0" smtClean="0">
                <a:solidFill>
                  <a:srgbClr val="FF0000"/>
                </a:solidFill>
              </a:rPr>
              <a:t>že přijde za chvíli.</a:t>
            </a:r>
          </a:p>
          <a:p>
            <a:r>
              <a:rPr lang="cs-CZ" sz="3100" dirty="0" smtClean="0"/>
              <a:t>Ptal se,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cs-CZ" sz="3100" b="1" dirty="0" smtClean="0">
                <a:solidFill>
                  <a:srgbClr val="FF0000"/>
                </a:solidFill>
              </a:rPr>
              <a:t>kdy přijdu.</a:t>
            </a: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20000"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D. VV PŘÍSLOVEČNÁ</a:t>
            </a:r>
          </a:p>
          <a:p>
            <a:pPr>
              <a:buFontTx/>
              <a:buChar char="-"/>
            </a:pPr>
            <a:r>
              <a:rPr lang="cs-CZ" sz="3100" dirty="0" smtClean="0"/>
              <a:t>vyjadřuje příslovečné určení věty řídící,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sz="3100" b="1" dirty="0" smtClean="0"/>
              <a:t>Místní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Časové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Způsobové (vlastní/srovnávací)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Míry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Prostředku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Průvodní okolnosti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Zřetelové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Příčinné a důvodové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Podmínkové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Přípustkové</a:t>
            </a:r>
          </a:p>
          <a:p>
            <a:pPr marL="514350" indent="-514350">
              <a:buAutoNum type="arabicPeriod"/>
            </a:pPr>
            <a:r>
              <a:rPr lang="cs-CZ" sz="3100" b="1" dirty="0" smtClean="0"/>
              <a:t>Účelové</a:t>
            </a: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2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D1. PŘÍSLOVEČNÁ MÍSTNÍ</a:t>
            </a:r>
          </a:p>
          <a:p>
            <a:pPr>
              <a:buFontTx/>
              <a:buChar char="-"/>
            </a:pPr>
            <a:r>
              <a:rPr lang="cs-CZ" sz="3100" b="1" dirty="0" smtClean="0"/>
              <a:t>vyjadřuje PUM věty řídící.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Šel, </a:t>
            </a:r>
            <a:r>
              <a:rPr lang="cs-CZ" sz="3100" b="1" dirty="0" smtClean="0">
                <a:solidFill>
                  <a:srgbClr val="FF0000"/>
                </a:solidFill>
              </a:rPr>
              <a:t>kam ho nohy nesly.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Kdekoli se objevili, </a:t>
            </a:r>
            <a:r>
              <a:rPr lang="cs-CZ" sz="3100" b="1" dirty="0" smtClean="0"/>
              <a:t>tam zavládlo zděšení.</a:t>
            </a: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D2. PŘÍSLOVEČNÁ ČASOVÁ</a:t>
            </a:r>
          </a:p>
          <a:p>
            <a:r>
              <a:rPr lang="cs-CZ" sz="3100" b="1" dirty="0" smtClean="0"/>
              <a:t>- vyjadřuje časové určení či trvání děje.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>
                <a:solidFill>
                  <a:srgbClr val="FF0000"/>
                </a:solidFill>
              </a:rPr>
              <a:t>Dokud pršelo, </a:t>
            </a:r>
            <a:r>
              <a:rPr lang="cs-CZ" sz="3100" b="1" dirty="0" smtClean="0"/>
              <a:t>seděli jsme v hostinci.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Když vycházela ven, </a:t>
            </a:r>
            <a:r>
              <a:rPr lang="cs-CZ" sz="3100" b="1" dirty="0" smtClean="0"/>
              <a:t>potkala otce.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Když král to psaní přečetl, </a:t>
            </a:r>
            <a:r>
              <a:rPr lang="cs-CZ" sz="3100" b="1" dirty="0" smtClean="0"/>
              <a:t>zavolal k sobě své dva syny.</a:t>
            </a:r>
          </a:p>
          <a:p>
            <a:endParaRPr lang="cs-CZ" sz="3100" b="1" dirty="0" smtClean="0"/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65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D3. PŘÍSLOVEČNÁ ZPŮSOBOVÁ</a:t>
            </a:r>
          </a:p>
          <a:p>
            <a:r>
              <a:rPr lang="cs-CZ" sz="3100" b="1" dirty="0" smtClean="0"/>
              <a:t>- vyjadřuje vlastní </a:t>
            </a:r>
            <a:r>
              <a:rPr lang="cs-CZ" sz="3100" b="1" dirty="0" smtClean="0">
                <a:solidFill>
                  <a:srgbClr val="FF0000"/>
                </a:solidFill>
              </a:rPr>
              <a:t>způsob</a:t>
            </a:r>
            <a:r>
              <a:rPr lang="cs-CZ" sz="3100" b="1" dirty="0" smtClean="0"/>
              <a:t> či </a:t>
            </a:r>
            <a:r>
              <a:rPr lang="cs-CZ" sz="3100" b="1" dirty="0" smtClean="0">
                <a:solidFill>
                  <a:srgbClr val="7030A0"/>
                </a:solidFill>
              </a:rPr>
              <a:t>srovnání</a:t>
            </a:r>
            <a:r>
              <a:rPr lang="cs-CZ" sz="3100" b="1" dirty="0" smtClean="0"/>
              <a:t>.</a:t>
            </a:r>
          </a:p>
          <a:p>
            <a:endParaRPr lang="cs-CZ" sz="3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Seděli tak, </a:t>
            </a:r>
            <a:r>
              <a:rPr lang="cs-CZ" sz="3100" b="1" dirty="0" smtClean="0">
                <a:solidFill>
                  <a:srgbClr val="FF0000"/>
                </a:solidFill>
              </a:rPr>
              <a:t>že viděli na vrata.</a:t>
            </a:r>
          </a:p>
          <a:p>
            <a:r>
              <a:rPr lang="cs-CZ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Tvářila se, </a:t>
            </a:r>
            <a:r>
              <a:rPr lang="cs-CZ" sz="3100" b="1" dirty="0" smtClean="0">
                <a:solidFill>
                  <a:srgbClr val="FF0000"/>
                </a:solidFill>
              </a:rPr>
              <a:t>že přemýšlí.</a:t>
            </a:r>
          </a:p>
          <a:p>
            <a:r>
              <a:rPr lang="cs-CZ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Máme tomu rozumět tak</a:t>
            </a:r>
            <a:r>
              <a:rPr lang="cs-CZ" sz="3100" b="1" dirty="0" smtClean="0">
                <a:solidFill>
                  <a:srgbClr val="FF0000"/>
                </a:solidFill>
              </a:rPr>
              <a:t>, že…. ?</a:t>
            </a:r>
          </a:p>
          <a:p>
            <a:r>
              <a:rPr lang="cs-CZ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Udělal jsem všechno tak</a:t>
            </a:r>
            <a:r>
              <a:rPr lang="cs-CZ" sz="3100" b="1" dirty="0" smtClean="0">
                <a:solidFill>
                  <a:srgbClr val="FF0000"/>
                </a:solidFill>
              </a:rPr>
              <a:t>, jak jsi poručil.</a:t>
            </a:r>
          </a:p>
          <a:p>
            <a:r>
              <a:rPr lang="cs-CZ" sz="3100" b="1" dirty="0" smtClean="0"/>
              <a:t>Byl unaven, </a:t>
            </a:r>
            <a:r>
              <a:rPr lang="cs-CZ" sz="3100" b="1" dirty="0" smtClean="0">
                <a:solidFill>
                  <a:srgbClr val="7030A0"/>
                </a:solidFill>
              </a:rPr>
              <a:t>jako by celý den pracoval.</a:t>
            </a:r>
          </a:p>
          <a:p>
            <a:r>
              <a:rPr lang="cs-CZ" sz="3100" b="1" dirty="0" smtClean="0">
                <a:solidFill>
                  <a:srgbClr val="7030A0"/>
                </a:solidFill>
              </a:rPr>
              <a:t>Jak si usteleš, </a:t>
            </a:r>
            <a:r>
              <a:rPr lang="cs-CZ" sz="3100" b="1" dirty="0" smtClean="0"/>
              <a:t>tak si lehneš.</a:t>
            </a:r>
          </a:p>
          <a:p>
            <a:endParaRPr lang="cs-CZ" sz="3100" b="1" dirty="0" smtClean="0"/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D4. PŘÍSLOVEČNÁ MĚROVÁ</a:t>
            </a:r>
          </a:p>
          <a:p>
            <a:r>
              <a:rPr lang="cs-CZ" sz="3100" b="1" dirty="0" smtClean="0"/>
              <a:t>- vyjadřuje míru či intenzitu (jak, do jaké míry, jak mnoho)</a:t>
            </a:r>
          </a:p>
          <a:p>
            <a:endParaRPr lang="cs-CZ" sz="3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Utíkala domů, </a:t>
            </a:r>
            <a:r>
              <a:rPr lang="cs-CZ" sz="3100" b="1" dirty="0" smtClean="0">
                <a:solidFill>
                  <a:srgbClr val="FF0000"/>
                </a:solidFill>
              </a:rPr>
              <a:t>co měla dechu.</a:t>
            </a:r>
          </a:p>
          <a:p>
            <a:r>
              <a:rPr lang="cs-CZ" sz="3100" b="1" dirty="0" smtClean="0"/>
              <a:t>Křičel, </a:t>
            </a:r>
            <a:r>
              <a:rPr lang="cs-CZ" sz="3100" b="1" dirty="0" smtClean="0">
                <a:solidFill>
                  <a:srgbClr val="FF0000"/>
                </a:solidFill>
              </a:rPr>
              <a:t>až nám zaléhaly uši.</a:t>
            </a:r>
          </a:p>
          <a:p>
            <a:r>
              <a:rPr lang="cs-CZ" sz="3100" b="1" dirty="0" smtClean="0"/>
              <a:t>Ječela, </a:t>
            </a:r>
            <a:r>
              <a:rPr lang="cs-CZ" sz="3100" b="1" dirty="0" smtClean="0">
                <a:solidFill>
                  <a:srgbClr val="FF0000"/>
                </a:solidFill>
              </a:rPr>
              <a:t>až praskalo sklo.</a:t>
            </a: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D5. PŘÍSLOVEČNÁ PROSTŘEDKOVÁ</a:t>
            </a:r>
          </a:p>
          <a:p>
            <a:pPr>
              <a:buFontTx/>
              <a:buChar char="-"/>
            </a:pPr>
            <a:r>
              <a:rPr lang="cs-CZ" sz="3100" b="1" dirty="0" smtClean="0"/>
              <a:t>vyjadřuje, pomocí čeho se uskutečňuje děj řídící věty, často obsahují spojení TÍM-ŽE / TAK-ŽE.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/>
              <a:t>Tehdy se pokusil zbohatnou </a:t>
            </a:r>
            <a:r>
              <a:rPr lang="cs-CZ" sz="3100" b="1" dirty="0" smtClean="0">
                <a:solidFill>
                  <a:srgbClr val="FF0000"/>
                </a:solidFill>
              </a:rPr>
              <a:t>tím,</a:t>
            </a:r>
            <a:r>
              <a:rPr lang="cs-CZ" sz="3100" b="1" dirty="0" smtClean="0"/>
              <a:t> </a:t>
            </a:r>
            <a:r>
              <a:rPr lang="cs-CZ" sz="3100" b="1" dirty="0" smtClean="0">
                <a:solidFill>
                  <a:srgbClr val="FF0000"/>
                </a:solidFill>
              </a:rPr>
              <a:t>že padělal bankovky</a:t>
            </a:r>
            <a:r>
              <a:rPr lang="cs-CZ" sz="3100" b="1" dirty="0" smtClean="0"/>
              <a:t>.</a:t>
            </a:r>
          </a:p>
          <a:p>
            <a:r>
              <a:rPr lang="cs-CZ" sz="3100" b="1" dirty="0" smtClean="0"/>
              <a:t>Stroj se uvede do pohybu </a:t>
            </a:r>
            <a:r>
              <a:rPr lang="cs-CZ" sz="3100" b="1" dirty="0" smtClean="0">
                <a:solidFill>
                  <a:srgbClr val="FF0000"/>
                </a:solidFill>
              </a:rPr>
              <a:t>tak, že se otočí pákou. 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D6. PŘÍSLOVEČNÁ PRŮVODNÍ OKOLNOSTI</a:t>
            </a:r>
          </a:p>
          <a:p>
            <a:pPr>
              <a:buFontTx/>
              <a:buChar char="-"/>
            </a:pPr>
            <a:r>
              <a:rPr lang="cs-CZ" sz="3100" b="1" dirty="0" smtClean="0"/>
              <a:t> je spojková (spojka ANIŽ, méně často ABY)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/>
              <a:t>Povstalci se vzdali, </a:t>
            </a:r>
            <a:r>
              <a:rPr lang="cs-CZ" sz="3100" b="1" dirty="0" smtClean="0">
                <a:solidFill>
                  <a:srgbClr val="FF0000"/>
                </a:solidFill>
              </a:rPr>
              <a:t>aniž si kladli podmínky. </a:t>
            </a:r>
          </a:p>
          <a:p>
            <a:r>
              <a:rPr lang="cs-CZ" sz="3100" b="1" dirty="0" smtClean="0"/>
              <a:t>Vojáci prošli vraty, </a:t>
            </a:r>
            <a:r>
              <a:rPr lang="cs-CZ" sz="3100" b="1" dirty="0" smtClean="0">
                <a:solidFill>
                  <a:srgbClr val="FF0000"/>
                </a:solidFill>
              </a:rPr>
              <a:t>aniž jim stráže bránily.</a:t>
            </a:r>
          </a:p>
          <a:p>
            <a:r>
              <a:rPr lang="cs-CZ" sz="3100" b="1" dirty="0" smtClean="0"/>
              <a:t>Americký konvoj projel, </a:t>
            </a:r>
            <a:r>
              <a:rPr lang="cs-CZ" sz="3100" b="1" dirty="0" smtClean="0">
                <a:solidFill>
                  <a:srgbClr val="FF0000"/>
                </a:solidFill>
              </a:rPr>
              <a:t>aniž by ho kdokoli zastavil.</a:t>
            </a:r>
          </a:p>
          <a:p>
            <a:r>
              <a:rPr lang="cs-CZ" sz="3100" b="1" dirty="0" smtClean="0"/>
              <a:t>Sparta opět prohrála, </a:t>
            </a:r>
            <a:r>
              <a:rPr lang="cs-CZ" sz="3100" b="1" dirty="0" smtClean="0">
                <a:solidFill>
                  <a:srgbClr val="FF0000"/>
                </a:solidFill>
              </a:rPr>
              <a:t>aniž by skórovala.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5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D7. PŘÍSLOVEČNÁ ZŘETELOVÁ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vyjadřují okolnost, která relativizuje platnost obsahu řídící věty, typické výrazy </a:t>
            </a:r>
            <a:r>
              <a:rPr lang="cs-CZ" sz="3100" b="1" dirty="0" smtClean="0">
                <a:solidFill>
                  <a:srgbClr val="FF0000"/>
                </a:solidFill>
              </a:rPr>
              <a:t>POKUD SE TÝČE, CO SE TÝČE, POKUD JDE O, VZHLEDEM K TOMU, BEZ OHLEDU NA… 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>
                <a:solidFill>
                  <a:srgbClr val="FF0000"/>
                </a:solidFill>
              </a:rPr>
              <a:t>Pokud jde o pravdu, </a:t>
            </a:r>
            <a:r>
              <a:rPr lang="cs-CZ" sz="3100" b="1" dirty="0" smtClean="0"/>
              <a:t>nesmíte nikomu věřit.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Co se týče Pavla, </a:t>
            </a:r>
            <a:r>
              <a:rPr lang="cs-CZ" sz="3100" b="1" dirty="0" smtClean="0"/>
              <a:t>dostane svůj trest.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1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D8. PŘÍSLOVEČNÁ PŘÍČINNÁ/DŮVODOVÁ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příčinná věta vyjadřuje příčinu toho, co se děje ve větě nadřazené = jev, co způsobuje jiný jev. Typická spojka </a:t>
            </a:r>
            <a:r>
              <a:rPr lang="cs-CZ" sz="3100" b="1" dirty="0" smtClean="0">
                <a:solidFill>
                  <a:srgbClr val="FF0000"/>
                </a:solidFill>
              </a:rPr>
              <a:t>PROTOŽE</a:t>
            </a:r>
            <a:r>
              <a:rPr lang="cs-CZ" sz="3100" b="1" dirty="0" smtClean="0"/>
              <a:t>. Ptáme se </a:t>
            </a:r>
            <a:r>
              <a:rPr lang="cs-CZ" sz="3100" b="1" dirty="0" smtClean="0">
                <a:solidFill>
                  <a:srgbClr val="FF0000"/>
                </a:solidFill>
              </a:rPr>
              <a:t>Z JAKÉ PŘÍČINY?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sz="3100" b="1" i="1" dirty="0" smtClean="0"/>
              <a:t>Dovnitř nepršelo, </a:t>
            </a:r>
            <a:r>
              <a:rPr lang="cs-CZ" sz="3100" b="1" i="1" dirty="0" smtClean="0">
                <a:solidFill>
                  <a:srgbClr val="FF0000"/>
                </a:solidFill>
              </a:rPr>
              <a:t>protože nechal otevřené okno.</a:t>
            </a:r>
          </a:p>
          <a:p>
            <a:endParaRPr lang="cs-CZ" sz="3100" b="1" dirty="0" smtClean="0"/>
          </a:p>
          <a:p>
            <a:r>
              <a:rPr lang="cs-CZ" sz="3100" b="1" dirty="0" smtClean="0"/>
              <a:t>Důvod = fakt, který vede mluvčího k domněnce obsažené v nadřazené větě.</a:t>
            </a:r>
          </a:p>
          <a:p>
            <a:pPr>
              <a:buFontTx/>
              <a:buChar char="-"/>
            </a:pPr>
            <a:endParaRPr lang="cs-CZ" sz="3100" b="1" i="1" dirty="0" smtClean="0"/>
          </a:p>
          <a:p>
            <a:pPr>
              <a:buFontTx/>
              <a:buChar char="-"/>
            </a:pPr>
            <a:r>
              <a:rPr lang="cs-CZ" sz="3100" b="1" i="1" dirty="0" smtClean="0"/>
              <a:t>Nechal asi otevřené okno, </a:t>
            </a:r>
            <a:r>
              <a:rPr lang="cs-CZ" sz="3100" b="1" i="1" dirty="0" smtClean="0">
                <a:solidFill>
                  <a:srgbClr val="FF0000"/>
                </a:solidFill>
              </a:rPr>
              <a:t>protože dovnitř napršelo. 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4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Věta hlavní a vedlejší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Příklad: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Nepůjdeme ven, protože dnes strašně prší.</a:t>
            </a:r>
          </a:p>
          <a:p>
            <a:r>
              <a:rPr lang="cs-CZ" sz="3100" b="1" dirty="0" smtClean="0"/>
              <a:t>(1VH, protože 2VV) </a:t>
            </a:r>
            <a:r>
              <a:rPr lang="cs-CZ" sz="3100" b="1" dirty="0" smtClean="0">
                <a:solidFill>
                  <a:srgbClr val="FF0000"/>
                </a:solidFill>
              </a:rPr>
              <a:t>Proč nepůjdeme? Protože…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>
                <a:solidFill>
                  <a:srgbClr val="00B050"/>
                </a:solidFill>
              </a:rPr>
              <a:t>Když se nebudeš učit, nebudeš nic umět.</a:t>
            </a:r>
          </a:p>
          <a:p>
            <a:r>
              <a:rPr lang="cs-CZ" sz="3100" b="1" dirty="0" smtClean="0"/>
              <a:t>(Když 1VV, 2VH) </a:t>
            </a:r>
            <a:r>
              <a:rPr lang="cs-CZ" sz="3100" b="1" dirty="0" smtClean="0">
                <a:solidFill>
                  <a:srgbClr val="FF0000"/>
                </a:solidFill>
              </a:rPr>
              <a:t>Kdy nebudeš nic umět? Když…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>
                <a:solidFill>
                  <a:srgbClr val="00B050"/>
                </a:solidFill>
              </a:rPr>
              <a:t>Žáci, kteří se učili, dostali z testu jedničku.</a:t>
            </a:r>
          </a:p>
          <a:p>
            <a:r>
              <a:rPr lang="cs-CZ" sz="3100" b="1" dirty="0" smtClean="0"/>
              <a:t>(1VHa, kteří 2VV, 1VHb) </a:t>
            </a:r>
            <a:r>
              <a:rPr lang="cs-CZ" sz="3100" b="1" dirty="0" smtClean="0">
                <a:solidFill>
                  <a:srgbClr val="FF0000"/>
                </a:solidFill>
              </a:rPr>
              <a:t>Kteří žáci dostali jedničku? Kteří… </a:t>
            </a:r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D8. PŘÍSLOVEČNÁ PŘÍČINNÁ/DŮVODOVÁ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/>
              <a:t>Nepřišel, </a:t>
            </a:r>
            <a:r>
              <a:rPr lang="cs-CZ" sz="3100" b="1" dirty="0" smtClean="0">
                <a:solidFill>
                  <a:srgbClr val="FF0000"/>
                </a:solidFill>
              </a:rPr>
              <a:t>protože byl nemocný.</a:t>
            </a:r>
          </a:p>
          <a:p>
            <a:r>
              <a:rPr lang="cs-CZ" sz="3100" b="1" dirty="0" smtClean="0"/>
              <a:t>Učitele se báli, </a:t>
            </a:r>
            <a:r>
              <a:rPr lang="cs-CZ" sz="3100" b="1" dirty="0" smtClean="0">
                <a:solidFill>
                  <a:srgbClr val="FF0000"/>
                </a:solidFill>
              </a:rPr>
              <a:t>protože byl přísný.</a:t>
            </a:r>
          </a:p>
          <a:p>
            <a:r>
              <a:rPr lang="cs-CZ" sz="3100" b="1" dirty="0" smtClean="0"/>
              <a:t>Zdenka byla šťastná, </a:t>
            </a:r>
            <a:r>
              <a:rPr lang="cs-CZ" sz="3100" b="1" dirty="0" smtClean="0">
                <a:solidFill>
                  <a:srgbClr val="FF0000"/>
                </a:solidFill>
              </a:rPr>
              <a:t>že ho tu má.</a:t>
            </a:r>
          </a:p>
          <a:p>
            <a:r>
              <a:rPr lang="cs-CZ" sz="3100" b="1" dirty="0" smtClean="0"/>
              <a:t>Tys ho dal uvěznit za to, </a:t>
            </a:r>
            <a:r>
              <a:rPr lang="cs-CZ" sz="3100" b="1" dirty="0" smtClean="0">
                <a:solidFill>
                  <a:srgbClr val="FF0000"/>
                </a:solidFill>
              </a:rPr>
              <a:t>že nás obdaroval tak zázračnou věcí?</a:t>
            </a:r>
          </a:p>
          <a:p>
            <a:r>
              <a:rPr lang="cs-CZ" sz="3100" b="1" dirty="0" smtClean="0"/>
              <a:t>Nesněz to najednou, </a:t>
            </a:r>
            <a:r>
              <a:rPr lang="cs-CZ" sz="3100" b="1" dirty="0" smtClean="0">
                <a:solidFill>
                  <a:srgbClr val="FF0000"/>
                </a:solidFill>
              </a:rPr>
              <a:t>protože by tě rozbolelo břicho.</a:t>
            </a:r>
          </a:p>
          <a:p>
            <a:pPr marL="514350" indent="-514350"/>
            <a:endParaRPr lang="cs-CZ" sz="31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D9. PŘÍSLOVEČNÁ PODMÍNKOVÁ</a:t>
            </a:r>
          </a:p>
          <a:p>
            <a:pPr>
              <a:buFontTx/>
              <a:buChar char="-"/>
            </a:pPr>
            <a:r>
              <a:rPr lang="cs-CZ" sz="3100" b="1" dirty="0" smtClean="0"/>
              <a:t>vyjadřuje podmínku, za které se uskuteční to, co je obsaženo ve větě řídící. Podmínka může být reálná i nereálná. </a:t>
            </a:r>
            <a:br>
              <a:rPr lang="cs-CZ" sz="3100" b="1" dirty="0" smtClean="0"/>
            </a:br>
            <a:r>
              <a:rPr lang="cs-CZ" sz="3100" b="1" dirty="0" smtClean="0"/>
              <a:t>Typické: </a:t>
            </a:r>
            <a:r>
              <a:rPr lang="cs-CZ" sz="3100" b="1" dirty="0" smtClean="0">
                <a:solidFill>
                  <a:srgbClr val="FF0000"/>
                </a:solidFill>
              </a:rPr>
              <a:t>JESTLIŽE, KDYBY, KDYŽ</a:t>
            </a:r>
            <a:r>
              <a:rPr lang="cs-CZ" sz="3100" b="1" dirty="0" smtClean="0"/>
              <a:t>.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>
                <a:solidFill>
                  <a:srgbClr val="FF0000"/>
                </a:solidFill>
              </a:rPr>
              <a:t>Kdyby pršelo, </a:t>
            </a:r>
            <a:r>
              <a:rPr lang="cs-CZ" sz="3100" b="1" dirty="0" smtClean="0"/>
              <a:t>na procházku bychom nešli.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Jestliže odešli všichni, </a:t>
            </a:r>
            <a:r>
              <a:rPr lang="cs-CZ" sz="3100" b="1" dirty="0" smtClean="0"/>
              <a:t>odejdu i já.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Jestli ji nevyhodíte, </a:t>
            </a:r>
            <a:r>
              <a:rPr lang="cs-CZ" sz="3100" b="1" dirty="0" smtClean="0"/>
              <a:t>dám vám setnout hlavu.</a:t>
            </a:r>
            <a:br>
              <a:rPr lang="cs-CZ" sz="3100" b="1" dirty="0" smtClean="0"/>
            </a:br>
            <a:r>
              <a:rPr lang="cs-CZ" sz="3100" b="1" dirty="0" smtClean="0">
                <a:solidFill>
                  <a:srgbClr val="FF0000"/>
                </a:solidFill>
              </a:rPr>
              <a:t>Když to tento muž není, </a:t>
            </a:r>
            <a:r>
              <a:rPr lang="cs-CZ" sz="3100" b="1" dirty="0" smtClean="0"/>
              <a:t>pak musí být pachatel ještě uvnitř.</a:t>
            </a:r>
          </a:p>
          <a:p>
            <a:endParaRPr lang="cs-CZ" sz="3100" dirty="0" smtClean="0">
              <a:solidFill>
                <a:srgbClr val="FF0000"/>
              </a:solidFill>
            </a:endParaRPr>
          </a:p>
          <a:p>
            <a:endParaRPr lang="cs-CZ" sz="3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07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D10. PŘÍSLOVEČNÁ PŘÍPUSTKOVÁ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vyjadřuje okolnost nepříznivou ději nadřazené věty, který se však přesto uskuteční / platí.</a:t>
            </a:r>
          </a:p>
          <a:p>
            <a:r>
              <a:rPr lang="cs-CZ" sz="3100" b="1" dirty="0" smtClean="0"/>
              <a:t>Typické:</a:t>
            </a:r>
            <a:r>
              <a:rPr lang="cs-CZ" sz="3100" b="1" dirty="0" smtClean="0">
                <a:solidFill>
                  <a:srgbClr val="FF0000"/>
                </a:solidFill>
              </a:rPr>
              <a:t> PŘESTOŽE, TŘEBAŽE, AČ, AČKOLI, BYŤ, </a:t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3100" b="1" dirty="0" smtClean="0">
                <a:solidFill>
                  <a:srgbClr val="FF0000"/>
                </a:solidFill>
              </a:rPr>
              <a:t>I KDYBY, I KDYŽ</a:t>
            </a:r>
          </a:p>
          <a:p>
            <a:pPr>
              <a:buFontTx/>
              <a:buChar char="-"/>
            </a:pPr>
            <a:endParaRPr lang="cs-CZ" sz="3100" dirty="0" smtClean="0"/>
          </a:p>
          <a:p>
            <a:pPr>
              <a:buFontTx/>
              <a:buChar char="-"/>
            </a:pPr>
            <a:r>
              <a:rPr lang="cs-CZ" sz="3100" b="1" dirty="0" smtClean="0"/>
              <a:t>Udělal to, </a:t>
            </a:r>
            <a:r>
              <a:rPr lang="cs-CZ" sz="3100" b="1" dirty="0" smtClean="0">
                <a:solidFill>
                  <a:srgbClr val="FF0000"/>
                </a:solidFill>
              </a:rPr>
              <a:t>přestože byl varován.</a:t>
            </a:r>
          </a:p>
          <a:p>
            <a:pPr>
              <a:buFontTx/>
              <a:buChar char="-"/>
            </a:pPr>
            <a:r>
              <a:rPr lang="cs-CZ" sz="3100" b="1" dirty="0" smtClean="0"/>
              <a:t>Chytala ptáčky, </a:t>
            </a:r>
            <a:r>
              <a:rPr lang="cs-CZ" sz="3100" b="1" dirty="0" smtClean="0">
                <a:solidFill>
                  <a:srgbClr val="FF0000"/>
                </a:solidFill>
              </a:rPr>
              <a:t>ačkoli to měla zakázáno.</a:t>
            </a:r>
          </a:p>
          <a:p>
            <a:pPr>
              <a:buFontTx/>
              <a:buChar char="-"/>
            </a:pPr>
            <a:r>
              <a:rPr lang="cs-CZ" sz="3100" b="1" dirty="0" smtClean="0"/>
              <a:t>Přišel k nám podle úmluvy, </a:t>
            </a:r>
            <a:r>
              <a:rPr lang="cs-CZ" sz="3100" b="1" dirty="0" smtClean="0">
                <a:solidFill>
                  <a:srgbClr val="FF0000"/>
                </a:solidFill>
              </a:rPr>
              <a:t>ačkoli pršelo.</a:t>
            </a:r>
          </a:p>
          <a:p>
            <a:pPr>
              <a:buFontTx/>
              <a:buChar char="-"/>
            </a:pPr>
            <a:r>
              <a:rPr lang="cs-CZ" sz="3100" b="1" dirty="0" smtClean="0"/>
              <a:t>Dopsal úkol, </a:t>
            </a:r>
            <a:r>
              <a:rPr lang="cs-CZ" sz="3100" b="1" dirty="0" smtClean="0">
                <a:solidFill>
                  <a:srgbClr val="FF0000"/>
                </a:solidFill>
              </a:rPr>
              <a:t>i když se mu nechtělo.</a:t>
            </a:r>
          </a:p>
        </p:txBody>
      </p:sp>
    </p:spTree>
    <p:extLst>
      <p:ext uri="{BB962C8B-B14F-4D97-AF65-F5344CB8AC3E}">
        <p14:creationId xmlns:p14="http://schemas.microsoft.com/office/powerpoint/2010/main" val="20563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D10. PŘÍSLOVEČNÁ ÚČELOVÁ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vyjadřuje cíl děje věty nadřazené,</a:t>
            </a:r>
          </a:p>
          <a:p>
            <a:pPr>
              <a:buFontTx/>
              <a:buChar char="-"/>
            </a:pPr>
            <a:r>
              <a:rPr lang="cs-CZ" sz="3100" b="1" dirty="0" smtClean="0"/>
              <a:t>Typické: </a:t>
            </a:r>
            <a:r>
              <a:rPr lang="cs-CZ" sz="3100" b="1" dirty="0" smtClean="0">
                <a:solidFill>
                  <a:srgbClr val="FF0000"/>
                </a:solidFill>
              </a:rPr>
              <a:t>ABY, AŤ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Přivedli hostinského, </a:t>
            </a:r>
            <a:r>
              <a:rPr lang="cs-CZ" sz="3100" b="1" dirty="0" smtClean="0">
                <a:solidFill>
                  <a:srgbClr val="FF0000"/>
                </a:solidFill>
              </a:rPr>
              <a:t>aby svědčil.</a:t>
            </a:r>
          </a:p>
          <a:p>
            <a:r>
              <a:rPr lang="cs-CZ" sz="3100" b="1" dirty="0" smtClean="0"/>
              <a:t>Chvátal, </a:t>
            </a:r>
            <a:r>
              <a:rPr lang="cs-CZ" sz="3100" b="1" dirty="0" smtClean="0">
                <a:solidFill>
                  <a:srgbClr val="FF0000"/>
                </a:solidFill>
              </a:rPr>
              <a:t>aby stihl vlak.</a:t>
            </a:r>
          </a:p>
          <a:p>
            <a:r>
              <a:rPr lang="cs-CZ" sz="3100" b="1" dirty="0" smtClean="0"/>
              <a:t>Musíme si pospíšit, </a:t>
            </a:r>
            <a:r>
              <a:rPr lang="cs-CZ" sz="3100" b="1" dirty="0" smtClean="0">
                <a:solidFill>
                  <a:srgbClr val="FF0000"/>
                </a:solidFill>
              </a:rPr>
              <a:t>ať nás Robert nehledá.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1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E. VV DOPLŇKOVÁ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je realizací doplňku, typické: </a:t>
            </a:r>
            <a:r>
              <a:rPr lang="cs-CZ" sz="3100" b="1" dirty="0" smtClean="0">
                <a:solidFill>
                  <a:srgbClr val="FF0000"/>
                </a:solidFill>
              </a:rPr>
              <a:t>JAK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b="1" dirty="0" smtClean="0"/>
              <a:t>Viděl ženu, </a:t>
            </a:r>
            <a:r>
              <a:rPr lang="cs-CZ" sz="3100" b="1" dirty="0" smtClean="0">
                <a:solidFill>
                  <a:srgbClr val="FF0000"/>
                </a:solidFill>
              </a:rPr>
              <a:t>jak sbírá klasy.</a:t>
            </a:r>
          </a:p>
          <a:p>
            <a:r>
              <a:rPr lang="cs-CZ" sz="3100" b="1" dirty="0" smtClean="0"/>
              <a:t>Pán přistihl Ctibora, </a:t>
            </a:r>
            <a:r>
              <a:rPr lang="cs-CZ" sz="3100" b="1" dirty="0" smtClean="0">
                <a:solidFill>
                  <a:srgbClr val="FF0000"/>
                </a:solidFill>
              </a:rPr>
              <a:t>jak nese na ramenou celou jedli.</a:t>
            </a:r>
          </a:p>
          <a:p>
            <a:r>
              <a:rPr lang="cs-CZ" sz="3100" b="1" dirty="0" smtClean="0"/>
              <a:t>Poslouchám babičku, </a:t>
            </a:r>
            <a:r>
              <a:rPr lang="cs-CZ" sz="3100" b="1" dirty="0" smtClean="0">
                <a:solidFill>
                  <a:srgbClr val="FF0000"/>
                </a:solidFill>
              </a:rPr>
              <a:t>jak vypráví dětem pohádku.</a:t>
            </a:r>
          </a:p>
          <a:p>
            <a:r>
              <a:rPr lang="cs-CZ" sz="3100" b="1" dirty="0" smtClean="0"/>
              <a:t>Karel se vrátil takový, </a:t>
            </a:r>
            <a:r>
              <a:rPr lang="cs-CZ" sz="3100" b="1" dirty="0" smtClean="0">
                <a:solidFill>
                  <a:srgbClr val="FF0000"/>
                </a:solidFill>
              </a:rPr>
              <a:t>jakého jsme ho znali dříve.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Vedlejší věty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F. VV PŘÍVLASTKOVÁ</a:t>
            </a:r>
          </a:p>
          <a:p>
            <a:pPr>
              <a:buFontTx/>
              <a:buChar char="-"/>
            </a:pPr>
            <a:r>
              <a:rPr lang="cs-CZ" sz="3100" b="1" dirty="0" smtClean="0"/>
              <a:t> je realizací přívlastku některého jména ve větě řídící,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pPr>
              <a:buFontTx/>
              <a:buChar char="-"/>
            </a:pPr>
            <a:r>
              <a:rPr lang="cs-CZ" sz="3100" b="1" dirty="0" smtClean="0"/>
              <a:t>Sedli si na jedinou židli, </a:t>
            </a:r>
            <a:r>
              <a:rPr lang="cs-CZ" sz="3100" b="1" dirty="0" smtClean="0">
                <a:solidFill>
                  <a:srgbClr val="FF0000"/>
                </a:solidFill>
              </a:rPr>
              <a:t>která stála v koutě.</a:t>
            </a:r>
          </a:p>
          <a:p>
            <a:pPr>
              <a:buFontTx/>
              <a:buChar char="-"/>
            </a:pPr>
            <a:r>
              <a:rPr lang="cs-CZ" sz="3100" b="1" dirty="0" smtClean="0"/>
              <a:t>Nemám nikoho, </a:t>
            </a:r>
            <a:r>
              <a:rPr lang="cs-CZ" sz="3100" b="1" dirty="0" smtClean="0">
                <a:solidFill>
                  <a:srgbClr val="FF0000"/>
                </a:solidFill>
              </a:rPr>
              <a:t>o koho bych se mohl opřít.</a:t>
            </a:r>
          </a:p>
          <a:p>
            <a:pPr>
              <a:buFontTx/>
              <a:buChar char="-"/>
            </a:pPr>
            <a:r>
              <a:rPr lang="cs-CZ" sz="3100" b="1" dirty="0" smtClean="0"/>
              <a:t>Slib, </a:t>
            </a:r>
            <a:r>
              <a:rPr lang="cs-CZ" sz="3100" b="1" dirty="0" smtClean="0">
                <a:solidFill>
                  <a:srgbClr val="FF0000"/>
                </a:solidFill>
              </a:rPr>
              <a:t>že přijde, </a:t>
            </a:r>
            <a:r>
              <a:rPr lang="cs-CZ" sz="3100" b="1" dirty="0" smtClean="0"/>
              <a:t>nedodržel.</a:t>
            </a:r>
          </a:p>
          <a:p>
            <a:pPr>
              <a:buFontTx/>
              <a:buChar char="-"/>
            </a:pPr>
            <a:r>
              <a:rPr lang="cs-CZ" sz="3100" b="1" dirty="0" smtClean="0"/>
              <a:t>O chlapci, </a:t>
            </a:r>
            <a:r>
              <a:rPr lang="cs-CZ" sz="3100" b="1" dirty="0" smtClean="0">
                <a:solidFill>
                  <a:srgbClr val="FF0000"/>
                </a:solidFill>
              </a:rPr>
              <a:t>který se nebál</a:t>
            </a:r>
            <a:r>
              <a:rPr lang="cs-CZ" sz="3100" b="1" dirty="0" smtClean="0"/>
              <a:t>. (titul knihy)</a:t>
            </a:r>
          </a:p>
          <a:p>
            <a:pPr>
              <a:buFontTx/>
              <a:buChar char="-"/>
            </a:pPr>
            <a:r>
              <a:rPr lang="cs-CZ" sz="3100" b="1" dirty="0" smtClean="0"/>
              <a:t>Člověk, </a:t>
            </a:r>
            <a:r>
              <a:rPr lang="cs-CZ" sz="3100" b="1" dirty="0" smtClean="0">
                <a:solidFill>
                  <a:srgbClr val="FF0000"/>
                </a:solidFill>
              </a:rPr>
              <a:t>jako jsem já, </a:t>
            </a:r>
            <a:r>
              <a:rPr lang="cs-CZ" sz="3100" b="1" dirty="0" smtClean="0"/>
              <a:t>nemůže takovou práci dělat. </a:t>
            </a:r>
          </a:p>
          <a:p>
            <a:pPr>
              <a:buFontTx/>
              <a:buChar char="-"/>
            </a:pPr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3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5000" b="1" dirty="0" smtClean="0">
                <a:latin typeface="+mj-lt"/>
                <a:ea typeface="+mj-ea"/>
                <a:cs typeface="+mj-cs"/>
              </a:rPr>
              <a:t>JAZYKOVÝ PROSEMINÁŘ 2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Kamil Kopecký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200" dirty="0">
              <a:latin typeface="+mj-lt"/>
              <a:ea typeface="+mj-ea"/>
              <a:cs typeface="+mj-cs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LEKCE 8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>
                <a:latin typeface="+mj-lt"/>
                <a:ea typeface="+mj-ea"/>
                <a:cs typeface="+mj-cs"/>
              </a:rPr>
              <a:t>POMĚRY MEZI VĚTAMI</a:t>
            </a:r>
            <a:endParaRPr kumimoji="0" lang="cs-CZ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0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Poměry mezi větami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514350" indent="-514350">
              <a:buAutoNum type="arabicPeriod"/>
            </a:pPr>
            <a:r>
              <a:rPr lang="cs-CZ" sz="3100" b="1" dirty="0" smtClean="0"/>
              <a:t>POMĚR </a:t>
            </a:r>
            <a:r>
              <a:rPr lang="cs-CZ" sz="3100" b="1" dirty="0" smtClean="0">
                <a:solidFill>
                  <a:srgbClr val="0070C0"/>
                </a:solidFill>
              </a:rPr>
              <a:t>SLUČOVACÍ</a:t>
            </a:r>
          </a:p>
          <a:p>
            <a:pPr marL="514350" indent="-514350"/>
            <a:r>
              <a:rPr lang="cs-CZ" sz="3100" b="1" dirty="0" smtClean="0"/>
              <a:t>Spojky: </a:t>
            </a:r>
            <a:r>
              <a:rPr lang="cs-CZ" sz="3100" b="1" dirty="0" smtClean="0">
                <a:solidFill>
                  <a:srgbClr val="FF0000"/>
                </a:solidFill>
              </a:rPr>
              <a:t>A, I, ANI, NEBO </a:t>
            </a:r>
            <a:r>
              <a:rPr lang="cs-CZ" sz="3100" b="1" dirty="0" smtClean="0"/>
              <a:t>(i beze spojky)</a:t>
            </a:r>
          </a:p>
          <a:p>
            <a:pPr marL="514350" indent="-514350"/>
            <a:endParaRPr lang="cs-CZ" sz="3100" dirty="0" smtClean="0"/>
          </a:p>
          <a:p>
            <a:pPr marL="514350" indent="-514350"/>
            <a:r>
              <a:rPr lang="cs-CZ" sz="3100" dirty="0" smtClean="0"/>
              <a:t>Šel do obchodu a koupil si maso.</a:t>
            </a:r>
          </a:p>
          <a:p>
            <a:pPr marL="514350" indent="-514350"/>
            <a:r>
              <a:rPr lang="cs-CZ" sz="3100" dirty="0" smtClean="0"/>
              <a:t>Nic se nestalo, nikdo se neobjevil.</a:t>
            </a:r>
          </a:p>
          <a:p>
            <a:pPr marL="514350" indent="-514350"/>
            <a:r>
              <a:rPr lang="cs-CZ" sz="3100" dirty="0" smtClean="0"/>
              <a:t>Nejím brokolici ani nepiji čaj.</a:t>
            </a: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9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Poměry mezi větami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514350" indent="-514350"/>
            <a:r>
              <a:rPr lang="cs-CZ" sz="3100" b="1" dirty="0" smtClean="0"/>
              <a:t>2. POMĚR </a:t>
            </a:r>
            <a:r>
              <a:rPr lang="cs-CZ" sz="3100" b="1" dirty="0" smtClean="0">
                <a:solidFill>
                  <a:srgbClr val="0070C0"/>
                </a:solidFill>
              </a:rPr>
              <a:t>STUPŇOVACÍ</a:t>
            </a:r>
          </a:p>
          <a:p>
            <a:r>
              <a:rPr lang="cs-CZ" sz="3100" b="1" dirty="0" smtClean="0"/>
              <a:t>Spojky: </a:t>
            </a:r>
            <a:r>
              <a:rPr lang="cs-CZ" sz="3100" b="1" dirty="0" smtClean="0">
                <a:solidFill>
                  <a:srgbClr val="FF0000"/>
                </a:solidFill>
              </a:rPr>
              <a:t>ba, </a:t>
            </a:r>
            <a:r>
              <a:rPr lang="cs-CZ" sz="3100" b="1" dirty="0" err="1" smtClean="0">
                <a:solidFill>
                  <a:srgbClr val="FF0000"/>
                </a:solidFill>
              </a:rPr>
              <a:t>ba</a:t>
            </a:r>
            <a:r>
              <a:rPr lang="cs-CZ" sz="3100" b="1" dirty="0" smtClean="0">
                <a:solidFill>
                  <a:srgbClr val="FF0000"/>
                </a:solidFill>
              </a:rPr>
              <a:t> i, dokonce, nejen-ale i, sice – a ještě…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dirty="0" smtClean="0"/>
              <a:t>Nejenom že se opil, ale dokonce všem udělal ostudu.</a:t>
            </a:r>
          </a:p>
          <a:p>
            <a:r>
              <a:rPr lang="cs-CZ" sz="3100" dirty="0" smtClean="0"/>
              <a:t>Šel na nákup, dokonce i umyl nádobí.</a:t>
            </a: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Poměry mezi větami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514350" indent="-514350"/>
            <a:r>
              <a:rPr lang="cs-CZ" sz="3100" b="1" dirty="0" smtClean="0"/>
              <a:t>3. POMĚR </a:t>
            </a:r>
            <a:r>
              <a:rPr lang="cs-CZ" sz="3100" b="1" dirty="0" smtClean="0">
                <a:solidFill>
                  <a:srgbClr val="0070C0"/>
                </a:solidFill>
              </a:rPr>
              <a:t>ODPOROVACÍ</a:t>
            </a:r>
          </a:p>
          <a:p>
            <a:r>
              <a:rPr lang="cs-CZ" sz="3100" b="1" dirty="0" smtClean="0"/>
              <a:t>Spojky: </a:t>
            </a:r>
            <a:r>
              <a:rPr lang="cs-CZ" sz="3100" b="1" dirty="0" smtClean="0">
                <a:solidFill>
                  <a:srgbClr val="FF0000"/>
                </a:solidFill>
              </a:rPr>
              <a:t>ale, avšak, však, a</a:t>
            </a:r>
          </a:p>
          <a:p>
            <a:endParaRPr lang="cs-CZ" sz="3100" dirty="0" smtClean="0"/>
          </a:p>
          <a:p>
            <a:r>
              <a:rPr lang="cs-CZ" sz="3100" dirty="0" smtClean="0"/>
              <a:t>Máte pěknou třídu, a nedovedete si toho vážit.</a:t>
            </a:r>
          </a:p>
          <a:p>
            <a:r>
              <a:rPr lang="cs-CZ" sz="3100" dirty="0" smtClean="0"/>
              <a:t>Přichází večer, ale Petr ještě není doma.</a:t>
            </a:r>
          </a:p>
          <a:p>
            <a:r>
              <a:rPr lang="cs-CZ" sz="3100" dirty="0" smtClean="0"/>
              <a:t>Máš ji rád, ale stydíš se.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4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Věta řídící a závislá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Věta řídící</a:t>
            </a:r>
            <a:br>
              <a:rPr lang="cs-CZ" sz="3100" b="1" dirty="0" smtClean="0">
                <a:solidFill>
                  <a:srgbClr val="FF0000"/>
                </a:solidFill>
              </a:rPr>
            </a:br>
            <a:r>
              <a:rPr lang="cs-CZ" sz="3100" b="1" dirty="0" smtClean="0"/>
              <a:t>- obsahuje výraz, na kterém je závislá jiná věta</a:t>
            </a:r>
          </a:p>
          <a:p>
            <a:r>
              <a:rPr lang="cs-CZ" sz="3100" b="1" dirty="0" smtClean="0">
                <a:solidFill>
                  <a:srgbClr val="FF0000"/>
                </a:solidFill>
              </a:rPr>
              <a:t>Věta závislá</a:t>
            </a:r>
          </a:p>
          <a:p>
            <a:pPr>
              <a:buFontTx/>
              <a:buChar char="-"/>
            </a:pPr>
            <a:r>
              <a:rPr lang="cs-CZ" sz="3100" b="1" dirty="0" smtClean="0"/>
              <a:t>Závisí na řídící, obsahuje </a:t>
            </a:r>
            <a:r>
              <a:rPr lang="cs-CZ" sz="3100" b="1" dirty="0" err="1" smtClean="0"/>
              <a:t>podřadící</a:t>
            </a:r>
            <a:r>
              <a:rPr lang="cs-CZ" sz="3100" b="1" dirty="0" smtClean="0"/>
              <a:t> spojku nebo </a:t>
            </a:r>
            <a:r>
              <a:rPr lang="cs-CZ" sz="3100" b="1" dirty="0" smtClean="0">
                <a:solidFill>
                  <a:srgbClr val="0070C0"/>
                </a:solidFill>
              </a:rPr>
              <a:t>vztažné</a:t>
            </a:r>
            <a:r>
              <a:rPr lang="cs-CZ" sz="3100" b="1" dirty="0" smtClean="0"/>
              <a:t> slovo </a:t>
            </a:r>
            <a:r>
              <a:rPr lang="cs-CZ" sz="3100" dirty="0" smtClean="0"/>
              <a:t>(např. Pes, </a:t>
            </a:r>
            <a:r>
              <a:rPr lang="cs-CZ" sz="3100" b="1" dirty="0" smtClean="0">
                <a:solidFill>
                  <a:srgbClr val="0070C0"/>
                </a:solidFill>
              </a:rPr>
              <a:t>který</a:t>
            </a:r>
            <a:r>
              <a:rPr lang="cs-CZ" sz="3100" dirty="0" smtClean="0"/>
              <a:t> štěká,nekouše.)</a:t>
            </a:r>
          </a:p>
          <a:p>
            <a:pPr>
              <a:buFontTx/>
              <a:buChar char="-"/>
            </a:pPr>
            <a:endParaRPr lang="cs-CZ" sz="3100" b="1" dirty="0" smtClean="0"/>
          </a:p>
          <a:p>
            <a:r>
              <a:rPr lang="cs-CZ" sz="3100" b="1" dirty="0" smtClean="0">
                <a:solidFill>
                  <a:srgbClr val="00B050"/>
                </a:solidFill>
              </a:rPr>
              <a:t>Věděl dobře, že mu nikdo nepomůže.</a:t>
            </a:r>
          </a:p>
          <a:p>
            <a:r>
              <a:rPr lang="cs-CZ" sz="3100" b="1" dirty="0" smtClean="0"/>
              <a:t>(řídící – závislá)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Věděl dobře, že mu nikdo nepomůže, protože se mu vybil mobilní telefon.</a:t>
            </a:r>
          </a:p>
          <a:p>
            <a:r>
              <a:rPr lang="cs-CZ" sz="3100" b="1" dirty="0" smtClean="0"/>
              <a:t>(řídící – závislá/řídící – závislá)</a:t>
            </a:r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Poměry mezi větami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514350" indent="-514350"/>
            <a:r>
              <a:rPr lang="cs-CZ" sz="3100" b="1" dirty="0" smtClean="0"/>
              <a:t>4. POMĚR </a:t>
            </a:r>
            <a:r>
              <a:rPr lang="cs-CZ" sz="3100" b="1" dirty="0" smtClean="0">
                <a:solidFill>
                  <a:srgbClr val="0070C0"/>
                </a:solidFill>
              </a:rPr>
              <a:t>VYLUČOVACÍ</a:t>
            </a:r>
          </a:p>
          <a:p>
            <a:r>
              <a:rPr lang="cs-CZ" sz="3100" b="1" dirty="0" smtClean="0"/>
              <a:t>Spojky: </a:t>
            </a:r>
            <a:r>
              <a:rPr lang="cs-CZ" sz="3100" b="1" dirty="0" smtClean="0">
                <a:solidFill>
                  <a:srgbClr val="FF0000"/>
                </a:solidFill>
              </a:rPr>
              <a:t>nebo, anebo, buď – nebo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dirty="0" smtClean="0"/>
              <a:t>Buď dostanu hlavní cenu, nebo ji dostane Martin.</a:t>
            </a:r>
          </a:p>
          <a:p>
            <a:r>
              <a:rPr lang="cs-CZ" sz="3100" dirty="0" smtClean="0"/>
              <a:t>Dneska půjdeme do divadla, nebo se podíváme na film.</a:t>
            </a: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Poměry mezi větami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514350" indent="-514350"/>
            <a:r>
              <a:rPr lang="cs-CZ" sz="3100" b="1" dirty="0" smtClean="0"/>
              <a:t>5. POMĚR </a:t>
            </a:r>
            <a:r>
              <a:rPr lang="cs-CZ" sz="3100" b="1" dirty="0" smtClean="0">
                <a:solidFill>
                  <a:schemeClr val="accent1"/>
                </a:solidFill>
              </a:rPr>
              <a:t>DŮVODOVÝ/PŘÍČINNÝ</a:t>
            </a:r>
          </a:p>
          <a:p>
            <a:r>
              <a:rPr lang="cs-CZ" sz="3100" b="1" dirty="0" smtClean="0"/>
              <a:t>Spojky: </a:t>
            </a:r>
            <a:r>
              <a:rPr lang="cs-CZ" sz="3100" b="1" dirty="0" smtClean="0">
                <a:solidFill>
                  <a:srgbClr val="FF0000"/>
                </a:solidFill>
              </a:rPr>
              <a:t>neboť, vždyť, totiž, neb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dirty="0" smtClean="0"/>
              <a:t>Byla ještě tma, neboť zima se již přibližovala.</a:t>
            </a:r>
          </a:p>
          <a:p>
            <a:r>
              <a:rPr lang="cs-CZ" sz="3100" dirty="0" smtClean="0"/>
              <a:t>Nosím svetr, neboť je zima.</a:t>
            </a:r>
          </a:p>
          <a:p>
            <a:r>
              <a:rPr lang="cs-CZ" sz="3100" dirty="0" smtClean="0"/>
              <a:t>Přišel jako poslední, neboť mu nejel vlak.</a:t>
            </a:r>
          </a:p>
          <a:p>
            <a:endParaRPr lang="cs-CZ" sz="3100" dirty="0" smtClean="0"/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Poměry mezi větami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514350" indent="-514350"/>
            <a:r>
              <a:rPr lang="cs-CZ" sz="3100" b="1" dirty="0" smtClean="0"/>
              <a:t>6. POMĚR </a:t>
            </a:r>
            <a:r>
              <a:rPr lang="cs-CZ" sz="3100" b="1" dirty="0" smtClean="0">
                <a:solidFill>
                  <a:srgbClr val="0070C0"/>
                </a:solidFill>
              </a:rPr>
              <a:t>DŮSLEDKOVÝ</a:t>
            </a:r>
          </a:p>
          <a:p>
            <a:r>
              <a:rPr lang="cs-CZ" sz="3100" b="1" dirty="0" smtClean="0"/>
              <a:t>Spojky: </a:t>
            </a:r>
            <a:r>
              <a:rPr lang="cs-CZ" sz="3100" b="1" dirty="0" smtClean="0">
                <a:solidFill>
                  <a:srgbClr val="FF0000"/>
                </a:solidFill>
              </a:rPr>
              <a:t>proto, a proto, a tak, a tedy</a:t>
            </a:r>
          </a:p>
          <a:p>
            <a:endParaRPr lang="cs-CZ" sz="3100" b="1" dirty="0" smtClean="0">
              <a:solidFill>
                <a:srgbClr val="FF0000"/>
              </a:solidFill>
            </a:endParaRPr>
          </a:p>
          <a:p>
            <a:r>
              <a:rPr lang="cs-CZ" sz="3100" dirty="0" smtClean="0"/>
              <a:t>Tuto knihu jsem nečetl, a proto vám nemohu vyprávět její děj.</a:t>
            </a:r>
          </a:p>
          <a:p>
            <a:r>
              <a:rPr lang="cs-CZ" sz="3100" dirty="0" smtClean="0"/>
              <a:t>Nepůjčila mi tužku, a tak jsem jí taky nic nepůjčil.</a:t>
            </a: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  <a:p>
            <a:pPr marL="514350" indent="-514350"/>
            <a:endParaRPr lang="cs-CZ" sz="31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ěkuji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za pozornost.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Kamil Kopecký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3200" noProof="0" dirty="0" smtClean="0">
              <a:latin typeface="+mj-lt"/>
              <a:ea typeface="+mj-ea"/>
              <a:cs typeface="+mj-cs"/>
            </a:endParaRP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noProof="0" dirty="0" smtClean="0">
                <a:latin typeface="+mj-lt"/>
                <a:ea typeface="+mj-ea"/>
                <a:cs typeface="+mj-cs"/>
              </a:rPr>
              <a:t>Kontakt: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cs-CZ" sz="3200" noProof="0" dirty="0" err="1" smtClean="0">
                <a:latin typeface="+mj-lt"/>
                <a:ea typeface="+mj-ea"/>
                <a:cs typeface="+mj-cs"/>
              </a:rPr>
              <a:t>amil.kopecky</a:t>
            </a:r>
            <a:r>
              <a:rPr lang="en-GB" sz="3200" noProof="0" dirty="0" smtClean="0">
                <a:latin typeface="+mj-lt"/>
                <a:ea typeface="+mj-ea"/>
                <a:cs typeface="+mj-cs"/>
              </a:rPr>
              <a:t>@</a:t>
            </a:r>
            <a:r>
              <a:rPr lang="en-GB" sz="3200" noProof="0" dirty="0" err="1" smtClean="0">
                <a:latin typeface="+mj-lt"/>
                <a:ea typeface="+mj-ea"/>
                <a:cs typeface="+mj-cs"/>
              </a:rPr>
              <a:t>upol.cz</a:t>
            </a:r>
            <a:endParaRPr kumimoji="0" lang="cs-CZ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260648"/>
            <a:ext cx="8348464" cy="36842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Univerzita Palackého v Olomouci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Pedagogická fakulta</a:t>
            </a:r>
            <a:endParaRPr lang="cs-CZ" sz="2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609329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algn="ctr">
              <a:spcBef>
                <a:spcPct val="0"/>
              </a:spcBef>
              <a:defRPr/>
            </a:pPr>
            <a:r>
              <a:rPr lang="cs-CZ" dirty="0" smtClean="0">
                <a:solidFill>
                  <a:srgbClr val="FF0000"/>
                </a:solidFill>
              </a:rPr>
              <a:t>Všechna práva vyhrazena. © Kamil Kopecký,</a:t>
            </a:r>
            <a:r>
              <a:rPr lang="en-GB" dirty="0" smtClean="0">
                <a:solidFill>
                  <a:srgbClr val="FF0000"/>
                </a:solidFill>
              </a:rPr>
              <a:t> 2014-2015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3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Nepravé věty vedlejší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FF0000"/>
                </a:solidFill>
              </a:rPr>
              <a:t>Nepravé věty vedlejší </a:t>
            </a:r>
            <a:r>
              <a:rPr lang="cs-CZ" sz="3100" b="1" dirty="0" smtClean="0"/>
              <a:t>sice obsahují hypotaktickou formu, ale jejich vztah je koordinační a můžeme jej přeformulovat do podoby parataktické…</a:t>
            </a:r>
          </a:p>
          <a:p>
            <a:endParaRPr lang="cs-CZ" sz="3100" b="1" dirty="0" smtClean="0"/>
          </a:p>
          <a:p>
            <a:r>
              <a:rPr lang="cs-CZ" sz="3100" b="1" dirty="0" smtClean="0">
                <a:solidFill>
                  <a:srgbClr val="00B050"/>
                </a:solidFill>
              </a:rPr>
              <a:t>Spadl pod vlak, který ho přejel. </a:t>
            </a:r>
          </a:p>
          <a:p>
            <a:pPr>
              <a:buFont typeface="Symbol"/>
              <a:buChar char="Þ"/>
            </a:pPr>
            <a:r>
              <a:rPr lang="en-GB" sz="3100" b="1" dirty="0" err="1" smtClean="0">
                <a:solidFill>
                  <a:srgbClr val="0070C0"/>
                </a:solidFill>
              </a:rPr>
              <a:t>Spadl</a:t>
            </a:r>
            <a:r>
              <a:rPr lang="en-GB" sz="3100" b="1" dirty="0" smtClean="0">
                <a:solidFill>
                  <a:srgbClr val="0070C0"/>
                </a:solidFill>
              </a:rPr>
              <a:t> pod </a:t>
            </a:r>
            <a:r>
              <a:rPr lang="en-GB" sz="3100" b="1" dirty="0" err="1" smtClean="0">
                <a:solidFill>
                  <a:srgbClr val="0070C0"/>
                </a:solidFill>
              </a:rPr>
              <a:t>vlak</a:t>
            </a:r>
            <a:r>
              <a:rPr lang="en-GB" sz="3100" b="1" dirty="0" smtClean="0">
                <a:solidFill>
                  <a:srgbClr val="0070C0"/>
                </a:solidFill>
              </a:rPr>
              <a:t> a ten ho p</a:t>
            </a:r>
            <a:r>
              <a:rPr lang="cs-CZ" sz="3100" b="1" dirty="0" err="1" smtClean="0">
                <a:solidFill>
                  <a:srgbClr val="0070C0"/>
                </a:solidFill>
              </a:rPr>
              <a:t>řejel</a:t>
            </a:r>
            <a:r>
              <a:rPr lang="cs-CZ" sz="3100" b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Ulehla, aby už nevstala.</a:t>
            </a:r>
          </a:p>
          <a:p>
            <a:r>
              <a:rPr lang="cs-CZ" sz="3100" b="1" dirty="0" smtClean="0"/>
              <a:t>=</a:t>
            </a:r>
            <a:r>
              <a:rPr lang="en-GB" sz="3100" b="1" dirty="0" smtClean="0"/>
              <a:t>&gt; </a:t>
            </a:r>
            <a:r>
              <a:rPr lang="en-GB" sz="3100" b="1" dirty="0" err="1" smtClean="0">
                <a:solidFill>
                  <a:srgbClr val="0070C0"/>
                </a:solidFill>
              </a:rPr>
              <a:t>Ulehla</a:t>
            </a:r>
            <a:r>
              <a:rPr lang="cs-CZ" sz="3100" b="1" dirty="0" smtClean="0">
                <a:solidFill>
                  <a:srgbClr val="0070C0"/>
                </a:solidFill>
              </a:rPr>
              <a:t>,</a:t>
            </a:r>
            <a:r>
              <a:rPr lang="en-GB" sz="3100" b="1" dirty="0" smtClean="0">
                <a:solidFill>
                  <a:srgbClr val="0070C0"/>
                </a:solidFill>
              </a:rPr>
              <a:t> a</a:t>
            </a:r>
            <a:r>
              <a:rPr lang="cs-CZ" sz="3100" b="1" dirty="0" smtClean="0">
                <a:solidFill>
                  <a:srgbClr val="0070C0"/>
                </a:solidFill>
              </a:rPr>
              <a:t>/ale</a:t>
            </a:r>
            <a:r>
              <a:rPr lang="en-GB" sz="3100" b="1" dirty="0" smtClean="0">
                <a:solidFill>
                  <a:srgbClr val="0070C0"/>
                </a:solidFill>
              </a:rPr>
              <a:t> u</a:t>
            </a:r>
            <a:r>
              <a:rPr lang="cs-CZ" sz="3100" b="1" dirty="0" smtClean="0">
                <a:solidFill>
                  <a:srgbClr val="0070C0"/>
                </a:solidFill>
              </a:rPr>
              <a:t>ž nevstala.</a:t>
            </a:r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Co je souvětí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Souvětí dělíme na:</a:t>
            </a:r>
          </a:p>
          <a:p>
            <a:pPr marL="514350" indent="-514350">
              <a:buAutoNum type="arabicPeriod"/>
            </a:pPr>
            <a:r>
              <a:rPr lang="cs-CZ" sz="3100" b="1" dirty="0" smtClean="0">
                <a:solidFill>
                  <a:srgbClr val="7030A0"/>
                </a:solidFill>
              </a:rPr>
              <a:t>Souvětí podřadné (hypotaktické)</a:t>
            </a:r>
          </a:p>
          <a:p>
            <a:pPr marL="514350" indent="-514350">
              <a:buFontTx/>
              <a:buChar char="-"/>
            </a:pPr>
            <a:r>
              <a:rPr lang="cs-CZ" sz="3100" b="1" dirty="0" smtClean="0"/>
              <a:t>1 věta hlavní, více vět vedlejších</a:t>
            </a:r>
          </a:p>
          <a:p>
            <a:pPr marL="514350" indent="-514350">
              <a:buFontTx/>
              <a:buChar char="-"/>
            </a:pPr>
            <a:r>
              <a:rPr lang="cs-CZ" sz="3100" b="1" dirty="0" smtClean="0"/>
              <a:t>obsahují hypotaktické spojky</a:t>
            </a:r>
          </a:p>
          <a:p>
            <a:pPr marL="514350" indent="-514350"/>
            <a:endParaRPr lang="cs-CZ" sz="3100" b="1" dirty="0" smtClean="0">
              <a:solidFill>
                <a:srgbClr val="7030A0"/>
              </a:solidFill>
            </a:endParaRPr>
          </a:p>
          <a:p>
            <a:pPr marL="514350" indent="-514350"/>
            <a:r>
              <a:rPr lang="cs-CZ" sz="3100" b="1" dirty="0" smtClean="0">
                <a:solidFill>
                  <a:srgbClr val="7030A0"/>
                </a:solidFill>
              </a:rPr>
              <a:t>2. Souvětí souřadné (parataktické)</a:t>
            </a:r>
          </a:p>
          <a:p>
            <a:pPr marL="514350" indent="-514350">
              <a:buFontTx/>
              <a:buChar char="-"/>
            </a:pPr>
            <a:r>
              <a:rPr lang="cs-CZ" sz="3100" b="1" dirty="0" smtClean="0"/>
              <a:t>Více vět hlavních</a:t>
            </a:r>
          </a:p>
          <a:p>
            <a:pPr marL="514350" indent="-514350">
              <a:buFontTx/>
              <a:buChar char="-"/>
            </a:pPr>
            <a:r>
              <a:rPr lang="cs-CZ" sz="3100" b="1" dirty="0" smtClean="0"/>
              <a:t>obsahují parataktické spojky</a:t>
            </a:r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Poznej věty vedlejší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/>
              <a:t>Co se vleče, neuteče. </a:t>
            </a:r>
          </a:p>
          <a:p>
            <a:r>
              <a:rPr lang="cs-CZ" sz="3100" b="1" dirty="0" smtClean="0"/>
              <a:t>Šel, kam ho nohy nesly.</a:t>
            </a:r>
          </a:p>
          <a:p>
            <a:r>
              <a:rPr lang="cs-CZ" sz="3100" b="1" dirty="0" smtClean="0"/>
              <a:t>Obloha byla, jako by ji vymetl. </a:t>
            </a:r>
          </a:p>
          <a:p>
            <a:r>
              <a:rPr lang="cs-CZ" sz="3100" b="1" dirty="0" smtClean="0"/>
              <a:t>Nehas, co tě nepálí.</a:t>
            </a:r>
          </a:p>
          <a:p>
            <a:r>
              <a:rPr lang="cs-CZ" sz="3100" b="1" dirty="0" smtClean="0"/>
              <a:t>Když vycházela ven, potkala otce. </a:t>
            </a:r>
          </a:p>
          <a:p>
            <a:r>
              <a:rPr lang="cs-CZ" sz="3100" b="1" dirty="0" smtClean="0"/>
              <a:t>Karel byl, jako by ho z vody vytáhli. </a:t>
            </a:r>
          </a:p>
          <a:p>
            <a:r>
              <a:rPr lang="cs-CZ" sz="3100" b="1" dirty="0" smtClean="0"/>
              <a:t>Viděl jsem, jak jsi ho okradl. </a:t>
            </a:r>
          </a:p>
          <a:p>
            <a:r>
              <a:rPr lang="cs-CZ" sz="3100" b="1" dirty="0" smtClean="0"/>
              <a:t>Kde se pivo vaří, tam se dobře daří. </a:t>
            </a:r>
          </a:p>
          <a:p>
            <a:r>
              <a:rPr lang="cs-CZ" sz="3100" b="1" dirty="0" smtClean="0"/>
              <a:t>Je zajímavé, že se vám to povedlo. </a:t>
            </a:r>
          </a:p>
          <a:p>
            <a:r>
              <a:rPr lang="cs-CZ" sz="3100" b="1" dirty="0" smtClean="0"/>
              <a:t>Kdo se bojí, nesmí do lesa. </a:t>
            </a:r>
          </a:p>
          <a:p>
            <a:endParaRPr lang="cs-CZ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0532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</a:rPr>
              <a:t>Poznej věty vedlejší - řešení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72008" y="980728"/>
            <a:ext cx="8348464" cy="540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cs-CZ" sz="3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124744"/>
            <a:ext cx="8348464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cs-CZ" sz="3100" b="1" dirty="0" smtClean="0">
                <a:solidFill>
                  <a:srgbClr val="00B050"/>
                </a:solidFill>
              </a:rPr>
              <a:t>Co se vleče, </a:t>
            </a:r>
            <a:r>
              <a:rPr lang="cs-CZ" sz="3100" b="1" dirty="0" smtClean="0"/>
              <a:t>neuteče. (podmětná)</a:t>
            </a:r>
          </a:p>
          <a:p>
            <a:r>
              <a:rPr lang="cs-CZ" sz="3100" b="1" dirty="0" smtClean="0"/>
              <a:t>Šel, </a:t>
            </a:r>
            <a:r>
              <a:rPr lang="cs-CZ" sz="3100" b="1" dirty="0" smtClean="0">
                <a:solidFill>
                  <a:srgbClr val="00B050"/>
                </a:solidFill>
              </a:rPr>
              <a:t>kam ho nohy nesly</a:t>
            </a:r>
            <a:r>
              <a:rPr lang="cs-CZ" sz="3100" b="1" dirty="0" smtClean="0"/>
              <a:t>. (přísl. místní)</a:t>
            </a:r>
          </a:p>
          <a:p>
            <a:r>
              <a:rPr lang="cs-CZ" sz="3100" b="1" dirty="0" smtClean="0"/>
              <a:t>Obloha byla, </a:t>
            </a:r>
            <a:r>
              <a:rPr lang="cs-CZ" sz="3100" b="1" dirty="0" smtClean="0">
                <a:solidFill>
                  <a:srgbClr val="00B050"/>
                </a:solidFill>
              </a:rPr>
              <a:t>jako by ji vymetl</a:t>
            </a:r>
            <a:r>
              <a:rPr lang="cs-CZ" sz="3100" b="1" dirty="0" smtClean="0"/>
              <a:t>. (přísudková)</a:t>
            </a:r>
          </a:p>
          <a:p>
            <a:r>
              <a:rPr lang="cs-CZ" sz="3100" b="1" dirty="0" smtClean="0"/>
              <a:t>Nehas, </a:t>
            </a:r>
            <a:r>
              <a:rPr lang="cs-CZ" sz="3100" b="1" dirty="0" smtClean="0">
                <a:solidFill>
                  <a:srgbClr val="00B050"/>
                </a:solidFill>
              </a:rPr>
              <a:t>co tě nepálí</a:t>
            </a:r>
            <a:r>
              <a:rPr lang="cs-CZ" sz="3100" b="1" dirty="0" smtClean="0"/>
              <a:t>. (předmětná)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Když vycházela ven</a:t>
            </a:r>
            <a:r>
              <a:rPr lang="cs-CZ" sz="3100" b="1" dirty="0" smtClean="0"/>
              <a:t>, potkala otce. (přísl. časová)</a:t>
            </a:r>
          </a:p>
          <a:p>
            <a:r>
              <a:rPr lang="cs-CZ" sz="3100" b="1" dirty="0" smtClean="0"/>
              <a:t>Karel byl, </a:t>
            </a:r>
            <a:r>
              <a:rPr lang="cs-CZ" sz="3100" b="1" dirty="0" smtClean="0">
                <a:solidFill>
                  <a:srgbClr val="00B050"/>
                </a:solidFill>
              </a:rPr>
              <a:t>jako by ho z vody vytáhli</a:t>
            </a:r>
            <a:r>
              <a:rPr lang="cs-CZ" sz="3100" b="1" dirty="0" smtClean="0"/>
              <a:t>. (přísudková)</a:t>
            </a:r>
          </a:p>
          <a:p>
            <a:r>
              <a:rPr lang="cs-CZ" sz="3100" b="1" dirty="0" smtClean="0"/>
              <a:t>Viděl jsem, </a:t>
            </a:r>
            <a:r>
              <a:rPr lang="cs-CZ" sz="3100" b="1" dirty="0" smtClean="0">
                <a:solidFill>
                  <a:srgbClr val="00B050"/>
                </a:solidFill>
              </a:rPr>
              <a:t>jak jsi ho okradl</a:t>
            </a:r>
            <a:r>
              <a:rPr lang="cs-CZ" sz="3100" b="1" dirty="0" smtClean="0"/>
              <a:t>. (předmětná)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Kde se pivo vaří, </a:t>
            </a:r>
            <a:r>
              <a:rPr lang="cs-CZ" sz="3100" b="1" dirty="0" smtClean="0"/>
              <a:t>tam se dobře daří. (přísl. místní)</a:t>
            </a:r>
          </a:p>
          <a:p>
            <a:r>
              <a:rPr lang="cs-CZ" sz="3100" b="1" dirty="0" smtClean="0"/>
              <a:t>Je zajímavé, </a:t>
            </a:r>
            <a:r>
              <a:rPr lang="cs-CZ" sz="3100" b="1" dirty="0" smtClean="0">
                <a:solidFill>
                  <a:srgbClr val="00B050"/>
                </a:solidFill>
              </a:rPr>
              <a:t>že se vám to povedlo</a:t>
            </a:r>
            <a:r>
              <a:rPr lang="cs-CZ" sz="3100" b="1" dirty="0" smtClean="0"/>
              <a:t>. (podmětná)</a:t>
            </a:r>
          </a:p>
          <a:p>
            <a:r>
              <a:rPr lang="cs-CZ" sz="3100" b="1" dirty="0" smtClean="0">
                <a:solidFill>
                  <a:srgbClr val="00B050"/>
                </a:solidFill>
              </a:rPr>
              <a:t>Kdo se bojí, </a:t>
            </a:r>
            <a:r>
              <a:rPr lang="cs-CZ" sz="3100" b="1" dirty="0" smtClean="0"/>
              <a:t>nesmí do lesa. (podmětná)</a:t>
            </a:r>
          </a:p>
          <a:p>
            <a:endParaRPr lang="cs-CZ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329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Words>2270</Words>
  <Application>Microsoft Office PowerPoint</Application>
  <PresentationFormat>Předvádění na obrazovce (4:3)</PresentationFormat>
  <Paragraphs>417</Paragraphs>
  <Slides>53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4" baseType="lpstr">
      <vt:lpstr>Motiv sady Office</vt:lpstr>
      <vt:lpstr>Prezentace aplikace PowerPoint</vt:lpstr>
      <vt:lpstr>Prezentace aplikace PowerPoint</vt:lpstr>
      <vt:lpstr>Věta hlavní a vedlejší</vt:lpstr>
      <vt:lpstr>Věta hlavní a vedlejší</vt:lpstr>
      <vt:lpstr>Věta řídící a závislá</vt:lpstr>
      <vt:lpstr>Nepravé věty vedlejší</vt:lpstr>
      <vt:lpstr>Co je souvětí</vt:lpstr>
      <vt:lpstr>Poznej věty vedlejší</vt:lpstr>
      <vt:lpstr>Poznej věty vedlejší - řešení</vt:lpstr>
      <vt:lpstr>Urči druh vět vedlejších</vt:lpstr>
      <vt:lpstr>Řešení</vt:lpstr>
      <vt:lpstr>Prezentace aplikace PowerPoint</vt:lpstr>
      <vt:lpstr>Řešení</vt:lpstr>
      <vt:lpstr>Prezentace aplikace PowerPoint</vt:lpstr>
      <vt:lpstr>Prezentace aplikace PowerPoint</vt:lpstr>
      <vt:lpstr>Prezentace aplikace PowerPoint</vt:lpstr>
      <vt:lpstr>Určujeme vedlejší věty</vt:lpstr>
      <vt:lpstr>Určujeme vedlejší věty</vt:lpstr>
      <vt:lpstr>Určujeme vedlejší věty</vt:lpstr>
      <vt:lpstr>Určujeme vedlejší věty</vt:lpstr>
      <vt:lpstr>Určujeme vedlejší věty</vt:lpstr>
      <vt:lpstr>Určujeme vedlejší věty</vt:lpstr>
      <vt:lpstr>Určujeme vedlejší věty</vt:lpstr>
      <vt:lpstr>Určujeme 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Vedlejší věty</vt:lpstr>
      <vt:lpstr>Prezentace aplikace PowerPoint</vt:lpstr>
      <vt:lpstr>Poměry mezi větami</vt:lpstr>
      <vt:lpstr>Poměry mezi větami</vt:lpstr>
      <vt:lpstr>Poměry mezi větami</vt:lpstr>
      <vt:lpstr>Poměry mezi větami</vt:lpstr>
      <vt:lpstr>Poměry mezi větami</vt:lpstr>
      <vt:lpstr>Poměry mezi větami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Komplexní pohled na větnou stavbu</dc:title>
  <dc:creator>kopeckyk@seznam.cz</dc:creator>
  <cp:lastModifiedBy>Řeřichová Vlasta</cp:lastModifiedBy>
  <cp:revision>103</cp:revision>
  <dcterms:created xsi:type="dcterms:W3CDTF">2015-02-13T08:20:13Z</dcterms:created>
  <dcterms:modified xsi:type="dcterms:W3CDTF">2015-07-20T11:43:46Z</dcterms:modified>
</cp:coreProperties>
</file>